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74"/>
  </p:notesMasterIdLst>
  <p:sldIdLst>
    <p:sldId id="352" r:id="rId5"/>
    <p:sldId id="262" r:id="rId6"/>
    <p:sldId id="269" r:id="rId7"/>
    <p:sldId id="357" r:id="rId8"/>
    <p:sldId id="353" r:id="rId9"/>
    <p:sldId id="359" r:id="rId10"/>
    <p:sldId id="355" r:id="rId11"/>
    <p:sldId id="356" r:id="rId12"/>
    <p:sldId id="461" r:id="rId13"/>
    <p:sldId id="274" r:id="rId14"/>
    <p:sldId id="429" r:id="rId15"/>
    <p:sldId id="358" r:id="rId16"/>
    <p:sldId id="462" r:id="rId17"/>
    <p:sldId id="431" r:id="rId18"/>
    <p:sldId id="432" r:id="rId19"/>
    <p:sldId id="382" r:id="rId20"/>
    <p:sldId id="463" r:id="rId21"/>
    <p:sldId id="424" r:id="rId22"/>
    <p:sldId id="391" r:id="rId23"/>
    <p:sldId id="434" r:id="rId24"/>
    <p:sldId id="464" r:id="rId25"/>
    <p:sldId id="425" r:id="rId26"/>
    <p:sldId id="436" r:id="rId27"/>
    <p:sldId id="437" r:id="rId28"/>
    <p:sldId id="418" r:id="rId29"/>
    <p:sldId id="438" r:id="rId30"/>
    <p:sldId id="441" r:id="rId31"/>
    <p:sldId id="443" r:id="rId32"/>
    <p:sldId id="420" r:id="rId33"/>
    <p:sldId id="440" r:id="rId34"/>
    <p:sldId id="421" r:id="rId35"/>
    <p:sldId id="422" r:id="rId36"/>
    <p:sldId id="444" r:id="rId37"/>
    <p:sldId id="465" r:id="rId38"/>
    <p:sldId id="426" r:id="rId39"/>
    <p:sldId id="446" r:id="rId40"/>
    <p:sldId id="447" r:id="rId41"/>
    <p:sldId id="466" r:id="rId42"/>
    <p:sldId id="427" r:id="rId43"/>
    <p:sldId id="449" r:id="rId44"/>
    <p:sldId id="454" r:id="rId45"/>
    <p:sldId id="450" r:id="rId46"/>
    <p:sldId id="451" r:id="rId47"/>
    <p:sldId id="467" r:id="rId48"/>
    <p:sldId id="428" r:id="rId49"/>
    <p:sldId id="453" r:id="rId50"/>
    <p:sldId id="409" r:id="rId51"/>
    <p:sldId id="402" r:id="rId52"/>
    <p:sldId id="403" r:id="rId53"/>
    <p:sldId id="404" r:id="rId54"/>
    <p:sldId id="406" r:id="rId55"/>
    <p:sldId id="407" r:id="rId56"/>
    <p:sldId id="405" r:id="rId57"/>
    <p:sldId id="335" r:id="rId58"/>
    <p:sldId id="336" r:id="rId59"/>
    <p:sldId id="337" r:id="rId60"/>
    <p:sldId id="338" r:id="rId61"/>
    <p:sldId id="339" r:id="rId62"/>
    <p:sldId id="340" r:id="rId63"/>
    <p:sldId id="341" r:id="rId64"/>
    <p:sldId id="342" r:id="rId65"/>
    <p:sldId id="343" r:id="rId66"/>
    <p:sldId id="344" r:id="rId67"/>
    <p:sldId id="345" r:id="rId68"/>
    <p:sldId id="320" r:id="rId69"/>
    <p:sldId id="321" r:id="rId70"/>
    <p:sldId id="322" r:id="rId71"/>
    <p:sldId id="323" r:id="rId72"/>
    <p:sldId id="324"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A8E457-300F-B663-CFEA-80A9A13AE2F0}" name="Melissa Varga" initials="MV" userId="S::MVarga@ucsusa.org::aa5040e6-956b-40b3-9f68-9300af066998" providerId="AD"/>
  <p188:author id="{E33C7C83-FE07-C246-2C6C-A80E304F04CA}" name="Matt Heid" initials="MH" userId="S::MHeid@ucsusa.org::2f06e9d0-f780-477a-8a2c-57bebbba1bb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D311C9-8B36-4E1D-8D4C-5E2903D1C5E3}" v="4" dt="2024-02-29T12:52:52.8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2268" autoAdjust="0"/>
  </p:normalViewPr>
  <p:slideViewPr>
    <p:cSldViewPr snapToGrid="0">
      <p:cViewPr varScale="1">
        <p:scale>
          <a:sx n="82" d="100"/>
          <a:sy n="82" d="100"/>
        </p:scale>
        <p:origin x="1674" y="90"/>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notesMaster" Target="notesMasters/notesMaster1.xml"/><Relationship Id="rId79"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rts/_rels/chart1.xml.rels><?xml version="1.0" encoding="UTF-8" standalone="yes"?>
<Relationships xmlns="http://schemas.openxmlformats.org/package/2006/relationships"><Relationship Id="rId3" Type="http://schemas.openxmlformats.org/officeDocument/2006/relationships/oleObject" Target="https://ucsusa-my.sharepoint.com/personal/niannaco_ucsusa_org/Documents/WFH/Science%20Rising%20Slides/Images/GRAP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2016</c:v>
                </c:pt>
              </c:strCache>
            </c:strRef>
          </c:tx>
          <c:spPr>
            <a:solidFill>
              <a:srgbClr val="37389B"/>
            </a:solidFill>
            <a:ln>
              <a:noFill/>
            </a:ln>
            <a:effectLst/>
          </c:spPr>
          <c:invertIfNegative val="0"/>
          <c:cat>
            <c:strRef>
              <c:f>Sheet1!$A$2:$A$7</c:f>
              <c:strCache>
                <c:ptCount val="6"/>
                <c:pt idx="0">
                  <c:v>Agriculture &amp; Natural Resources</c:v>
                </c:pt>
                <c:pt idx="1">
                  <c:v>Engineering</c:v>
                </c:pt>
                <c:pt idx="2">
                  <c:v>Healthcare</c:v>
                </c:pt>
                <c:pt idx="3">
                  <c:v>Natural Sciences &amp; Mathematics</c:v>
                </c:pt>
                <c:pt idx="4">
                  <c:v>Psychology</c:v>
                </c:pt>
                <c:pt idx="5">
                  <c:v>Technical Fields</c:v>
                </c:pt>
              </c:strCache>
            </c:strRef>
          </c:cat>
          <c:val>
            <c:numRef>
              <c:f>Sheet1!$B$2:$B$7</c:f>
              <c:numCache>
                <c:formatCode>0%</c:formatCode>
                <c:ptCount val="6"/>
                <c:pt idx="0">
                  <c:v>0.52</c:v>
                </c:pt>
                <c:pt idx="1">
                  <c:v>0.42</c:v>
                </c:pt>
                <c:pt idx="2">
                  <c:v>0.52</c:v>
                </c:pt>
                <c:pt idx="3">
                  <c:v>0.47</c:v>
                </c:pt>
                <c:pt idx="4">
                  <c:v>0.51</c:v>
                </c:pt>
                <c:pt idx="5">
                  <c:v>0.45</c:v>
                </c:pt>
              </c:numCache>
            </c:numRef>
          </c:val>
          <c:extLst>
            <c:ext xmlns:c16="http://schemas.microsoft.com/office/drawing/2014/chart" uri="{C3380CC4-5D6E-409C-BE32-E72D297353CC}">
              <c16:uniqueId val="{00000000-C20B-4041-A52C-FE9DCDB3C643}"/>
            </c:ext>
          </c:extLst>
        </c:ser>
        <c:ser>
          <c:idx val="1"/>
          <c:order val="1"/>
          <c:tx>
            <c:strRef>
              <c:f>Sheet1!$C$1</c:f>
              <c:strCache>
                <c:ptCount val="1"/>
                <c:pt idx="0">
                  <c:v>2020</c:v>
                </c:pt>
              </c:strCache>
            </c:strRef>
          </c:tx>
          <c:spPr>
            <a:solidFill>
              <a:srgbClr val="DE006F"/>
            </a:solidFill>
            <a:ln>
              <a:noFill/>
            </a:ln>
            <a:effectLst/>
          </c:spPr>
          <c:invertIfNegative val="0"/>
          <c:cat>
            <c:strRef>
              <c:f>Sheet1!$A$2:$A$7</c:f>
              <c:strCache>
                <c:ptCount val="6"/>
                <c:pt idx="0">
                  <c:v>Agriculture &amp; Natural Resources</c:v>
                </c:pt>
                <c:pt idx="1">
                  <c:v>Engineering</c:v>
                </c:pt>
                <c:pt idx="2">
                  <c:v>Healthcare</c:v>
                </c:pt>
                <c:pt idx="3">
                  <c:v>Natural Sciences &amp; Mathematics</c:v>
                </c:pt>
                <c:pt idx="4">
                  <c:v>Psychology</c:v>
                </c:pt>
                <c:pt idx="5">
                  <c:v>Technical Fields</c:v>
                </c:pt>
              </c:strCache>
            </c:strRef>
          </c:cat>
          <c:val>
            <c:numRef>
              <c:f>Sheet1!$C$2:$C$7</c:f>
              <c:numCache>
                <c:formatCode>0%</c:formatCode>
                <c:ptCount val="6"/>
                <c:pt idx="0">
                  <c:v>0.68</c:v>
                </c:pt>
                <c:pt idx="1">
                  <c:v>0.57999999999999996</c:v>
                </c:pt>
                <c:pt idx="2">
                  <c:v>0.65</c:v>
                </c:pt>
                <c:pt idx="3">
                  <c:v>0.62</c:v>
                </c:pt>
                <c:pt idx="4">
                  <c:v>0.65</c:v>
                </c:pt>
                <c:pt idx="5">
                  <c:v>0.56000000000000005</c:v>
                </c:pt>
              </c:numCache>
            </c:numRef>
          </c:val>
          <c:extLst>
            <c:ext xmlns:c16="http://schemas.microsoft.com/office/drawing/2014/chart" uri="{C3380CC4-5D6E-409C-BE32-E72D297353CC}">
              <c16:uniqueId val="{00000001-C20B-4041-A52C-FE9DCDB3C643}"/>
            </c:ext>
          </c:extLst>
        </c:ser>
        <c:dLbls>
          <c:showLegendKey val="0"/>
          <c:showVal val="0"/>
          <c:showCatName val="0"/>
          <c:showSerName val="0"/>
          <c:showPercent val="0"/>
          <c:showBubbleSize val="0"/>
        </c:dLbls>
        <c:gapWidth val="72"/>
        <c:axId val="1611192128"/>
        <c:axId val="1611403888"/>
      </c:barChart>
      <c:catAx>
        <c:axId val="1611192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Merriweather" pitchFamily="2" charset="77"/>
                <a:ea typeface="+mn-ea"/>
                <a:cs typeface="+mn-cs"/>
              </a:defRPr>
            </a:pPr>
            <a:endParaRPr lang="en-US"/>
          </a:p>
        </c:txPr>
        <c:crossAx val="1611403888"/>
        <c:crosses val="autoZero"/>
        <c:auto val="1"/>
        <c:lblAlgn val="ctr"/>
        <c:lblOffset val="100"/>
        <c:noMultiLvlLbl val="0"/>
      </c:catAx>
      <c:valAx>
        <c:axId val="1611403888"/>
        <c:scaling>
          <c:orientation val="minMax"/>
        </c:scaling>
        <c:delete val="1"/>
        <c:axPos val="l"/>
        <c:numFmt formatCode="0%" sourceLinked="1"/>
        <c:majorTickMark val="none"/>
        <c:minorTickMark val="none"/>
        <c:tickLblPos val="nextTo"/>
        <c:crossAx val="1611192128"/>
        <c:crosses val="autoZero"/>
        <c:crossBetween val="between"/>
      </c:valAx>
      <c:spPr>
        <a:noFill/>
        <a:ln>
          <a:noFill/>
        </a:ln>
        <a:effectLst/>
      </c:spPr>
    </c:plotArea>
    <c:legend>
      <c:legendPos val="l"/>
      <c:legendEntry>
        <c:idx val="0"/>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erriweather" pitchFamily="2" charset="77"/>
                <a:ea typeface="+mn-ea"/>
                <a:cs typeface="+mn-cs"/>
              </a:defRPr>
            </a:pPr>
            <a:endParaRPr lang="en-US"/>
          </a:p>
        </c:txPr>
      </c:legendEntry>
      <c:legendEntry>
        <c:idx val="1"/>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erriweather" pitchFamily="2" charset="77"/>
                <a:ea typeface="+mn-ea"/>
                <a:cs typeface="+mn-cs"/>
              </a:defRPr>
            </a:pPr>
            <a:endParaRPr lang="en-US"/>
          </a:p>
        </c:txPr>
      </c:legendEntry>
      <c:layout>
        <c:manualLayout>
          <c:xMode val="edge"/>
          <c:yMode val="edge"/>
          <c:x val="1.875938034960184E-2"/>
          <c:y val="0.48896351775991359"/>
          <c:w val="7.0359915276814275E-2"/>
          <c:h val="0.2008896107445696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erriweather" pitchFamily="2" charset="77"/>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a:softEdge rad="0"/>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6B4CC7-BC48-42A7-8F06-CDCC02BC6776}" type="datetimeFigureOut">
              <a:rPr lang="en-US" smtClean="0"/>
              <a:t>2/26/2024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18CE78-4002-4AB7-AB1B-4D8EDF074D7D}" type="slidenum">
              <a:rPr lang="en-US" smtClean="0"/>
              <a:t>‹#›</a:t>
            </a:fld>
            <a:endParaRPr lang="en-US"/>
          </a:p>
        </p:txBody>
      </p:sp>
    </p:spTree>
    <p:extLst>
      <p:ext uri="{BB962C8B-B14F-4D97-AF65-F5344CB8AC3E}">
        <p14:creationId xmlns:p14="http://schemas.microsoft.com/office/powerpoint/2010/main" val="329915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journals.plos.org/plosone/article?id=10.1371/journal.pone.0175799"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firstdraftnews.org/articles/a-guide-to-prebunking-a-promising-way-to-inoculate-against-misinformation/"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journals.sagepub.com/doi/full/10.1177/1529100612451018" TargetMode="External"/><Relationship Id="rId3" Type="http://schemas.openxmlformats.org/officeDocument/2006/relationships/hyperlink" Target="https://datasociety.net/library/media-manipulation-and-disinfo-online/" TargetMode="External"/><Relationship Id="rId7" Type="http://schemas.openxmlformats.org/officeDocument/2006/relationships/hyperlink" Target="https://cognitiveresearchjournal.springeropen.com/articles/10.1186/s41235-021-00301-5#citeas"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psycnet.apa.org/record/2018-46919-001" TargetMode="External"/><Relationship Id="rId5" Type="http://schemas.openxmlformats.org/officeDocument/2006/relationships/hyperlink" Target="https://www.sciencedirect.com/science/article/abs/pii/S000169181100223X" TargetMode="External"/><Relationship Id="rId4" Type="http://schemas.openxmlformats.org/officeDocument/2006/relationships/hyperlink" Target="https://shorensteincenter.org/information-disorder-framework-for-research-and-policymaking/" TargetMode="External"/><Relationship Id="rId9" Type="http://schemas.openxmlformats.org/officeDocument/2006/relationships/hyperlink" Target="https://psycnet.apa.org/record/2017-27490-014"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journals.plos.org/plosone/article?id=10.1371/journal.pone.0016782"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link.springer.com/article/10.1007/s10584-019-02425-6"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twitter.com/realDonaldTrump/status/1263094958417985538"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theroot.com/when-old-racists-learn-how-to-use-twitter-trump-tweet-1843566057"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s://www.cta.org/our-advocacy/red-for-ed" TargetMode="External"/><Relationship Id="rId3" Type="http://schemas.openxmlformats.org/officeDocument/2006/relationships/hyperlink" Target="https://docs.google.com/document/d/1AALVvzLIj1v69bplTtTcqMJWj1LWwoJqQLTGYfUeGH4/edit" TargetMode="External"/><Relationship Id="rId7" Type="http://schemas.openxmlformats.org/officeDocument/2006/relationships/hyperlink" Target="https://forgeorganizing.org/article/love-love-and-other-stories-role-narrative-winning-freedom-marry"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ctulocal1.org/wp-content/uploads/2018/10/SCSD2.pdf" TargetMode="External"/><Relationship Id="rId5" Type="http://schemas.openxmlformats.org/officeDocument/2006/relationships/hyperlink" Target="https://news.wttw.com/sites/default/files/Chicago%20Teachers%20Union%20report_0.pdf" TargetMode="External"/><Relationship Id="rId4" Type="http://schemas.openxmlformats.org/officeDocument/2006/relationships/hyperlink" Target="https://wordstowinby-pod.co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www.brennancenter.org/our-work/analysis-opinion/voters-vs-disinformation"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ucsusa.org/resources/how-stop-disinformation"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1</a:t>
            </a:fld>
            <a:endParaRPr lang="en-US"/>
          </a:p>
        </p:txBody>
      </p:sp>
    </p:spTree>
    <p:extLst>
      <p:ext uri="{BB962C8B-B14F-4D97-AF65-F5344CB8AC3E}">
        <p14:creationId xmlns:p14="http://schemas.microsoft.com/office/powerpoint/2010/main" val="2308768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**Presenter: edit this slide to only include the sections you'll cover in your training. </a:t>
            </a:r>
          </a:p>
          <a:p>
            <a:endParaRPr lang="en-US" b="0" i="0" dirty="0">
              <a:solidFill>
                <a:srgbClr val="000000"/>
              </a:solidFill>
              <a:effectLst/>
              <a:latin typeface="Calibri" panose="020F0502020204030204" pitchFamily="34" charset="0"/>
            </a:endParaRPr>
          </a:p>
          <a:p>
            <a:r>
              <a:rPr lang="en-US" b="0" i="0" dirty="0">
                <a:solidFill>
                  <a:srgbClr val="000000"/>
                </a:solidFill>
                <a:effectLst/>
                <a:latin typeface="Calibri"/>
                <a:cs typeface="Calibri"/>
              </a:rPr>
              <a:t>Looking at the intersection of science and democracy, it’s not enough to provide up-to-date, accurate information. It also means working to counter the bad actors who deliberately spread disinformation--about voting and our elections, but also about climate change, COVID, and so many other critical issues that you may be working on.</a:t>
            </a:r>
            <a:r>
              <a:rPr lang="en-US" dirty="0">
                <a:solidFill>
                  <a:srgbClr val="000000"/>
                </a:solidFill>
                <a:latin typeface="Calibri"/>
                <a:cs typeface="Calibri"/>
              </a:rPr>
              <a:t> </a:t>
            </a:r>
            <a:endParaRPr lang="en-US" b="0" i="0" dirty="0">
              <a:solidFill>
                <a:srgbClr val="000000"/>
              </a:solidFill>
              <a:effectLst/>
              <a:latin typeface="Calibri" panose="020F0502020204030204" pitchFamily="34" charset="0"/>
              <a:cs typeface="Calibri"/>
            </a:endParaRPr>
          </a:p>
          <a:p>
            <a:endParaRPr lang="en-US" b="0" i="0" dirty="0">
              <a:solidFill>
                <a:srgbClr val="000000"/>
              </a:solidFill>
              <a:effectLst/>
              <a:latin typeface="Calibri" panose="020F0502020204030204" pitchFamily="34" charset="0"/>
            </a:endParaRPr>
          </a:p>
          <a:p>
            <a:r>
              <a:rPr lang="en-US" b="0" i="0" dirty="0">
                <a:solidFill>
                  <a:srgbClr val="000000"/>
                </a:solidFill>
                <a:effectLst/>
                <a:latin typeface="Calibri"/>
                <a:cs typeface="Calibri"/>
              </a:rPr>
              <a:t>To help you effectively counter disinformation, we have a series of 6 short two- to four-minute training videos to share and discuss. These videos feature and were developed by Sabrina Joy Stevens in collaboration with the Union of Concerned Scientists. Sabrina is a communications expert and strategist who has spent years working on and teaching others how to most effectively counter disinformation. You can learn more about her work at https://www.sabrinajoystevens.com/.</a:t>
            </a:r>
            <a:r>
              <a:rPr lang="en-US" dirty="0">
                <a:solidFill>
                  <a:srgbClr val="000000"/>
                </a:solidFill>
                <a:latin typeface="Calibri"/>
                <a:cs typeface="Calibri"/>
              </a:rPr>
              <a:t> </a:t>
            </a:r>
            <a:endParaRPr lang="en-US" b="0" i="0" dirty="0">
              <a:solidFill>
                <a:srgbClr val="000000"/>
              </a:solidFill>
              <a:effectLst/>
              <a:latin typeface="Calibri" panose="020F0502020204030204" pitchFamily="34" charset="0"/>
              <a:cs typeface="Calibri"/>
            </a:endParaRPr>
          </a:p>
          <a:p>
            <a:endParaRPr lang="en-US" b="0" i="0" dirty="0">
              <a:solidFill>
                <a:srgbClr val="000000"/>
              </a:solidFill>
              <a:effectLst/>
              <a:latin typeface="Calibri" panose="020F0502020204030204" pitchFamily="34" charset="0"/>
            </a:endParaRPr>
          </a:p>
          <a:p>
            <a:r>
              <a:rPr lang="en-US" b="0" i="0" dirty="0">
                <a:solidFill>
                  <a:srgbClr val="000000"/>
                </a:solidFill>
                <a:effectLst/>
                <a:latin typeface="Calibri"/>
                <a:cs typeface="Calibri"/>
              </a:rPr>
              <a:t>We will hold space for questions at the close of the training. Please write</a:t>
            </a:r>
            <a:r>
              <a:rPr lang="en-US" dirty="0">
                <a:solidFill>
                  <a:srgbClr val="000000"/>
                </a:solidFill>
                <a:latin typeface="Calibri"/>
                <a:cs typeface="Calibri"/>
              </a:rPr>
              <a:t> them down along the way and ask those remaining unanswered at this point</a:t>
            </a:r>
            <a:r>
              <a:rPr lang="en-US" b="0" i="0" dirty="0">
                <a:solidFill>
                  <a:srgbClr val="000000"/>
                </a:solidFill>
                <a:effectLst/>
                <a:latin typeface="Calibri"/>
                <a:cs typeface="Calibri"/>
              </a:rPr>
              <a:t>. </a:t>
            </a:r>
            <a:endParaRPr lang="en-US" b="0" i="0" dirty="0">
              <a:solidFill>
                <a:srgbClr val="000000"/>
              </a:solidFill>
              <a:effectLst/>
              <a:latin typeface="Calibri" panose="020F0502020204030204" pitchFamily="34" charset="0"/>
              <a:cs typeface="Calibri"/>
            </a:endParaRPr>
          </a:p>
          <a:p>
            <a:endParaRPr lang="en-US" b="0" i="0"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10</a:t>
            </a:fld>
            <a:endParaRPr lang="en-US"/>
          </a:p>
        </p:txBody>
      </p:sp>
    </p:spTree>
    <p:extLst>
      <p:ext uri="{BB962C8B-B14F-4D97-AF65-F5344CB8AC3E}">
        <p14:creationId xmlns:p14="http://schemas.microsoft.com/office/powerpoint/2010/main" val="38099249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Calibri" panose="020F0502020204030204" pitchFamily="34" charset="0"/>
              </a:rPr>
              <a:t>This presentation and training will likely challenge many of your assumptions and even past behaviors in countering disinformation. </a:t>
            </a: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It’s never easy to hear that you may have been unwittingly manipulated to do things that are not only ineffective, but may even be counterproductive toward advancing progress on the things you care about. </a:t>
            </a: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Please stay open to self-reflection today, keep an open mind, and know that the tactics and recommendations shared in this presentation today are backed by science and research.  </a:t>
            </a:r>
          </a:p>
          <a:p>
            <a:pPr algn="l" rtl="0" fontAlgn="base"/>
            <a:endParaRPr lang="en-US" sz="1800" b="0" i="0" dirty="0">
              <a:solidFill>
                <a:srgbClr val="000000"/>
              </a:solidFill>
              <a:effectLst/>
              <a:latin typeface="Calibri" panose="020F0502020204030204" pitchFamily="34" charset="0"/>
            </a:endParaRPr>
          </a:p>
          <a:p>
            <a:pPr algn="l" rtl="0" fontAlgn="base"/>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11</a:t>
            </a:fld>
            <a:endParaRPr lang="en-US"/>
          </a:p>
        </p:txBody>
      </p:sp>
    </p:spTree>
    <p:extLst>
      <p:ext uri="{BB962C8B-B14F-4D97-AF65-F5344CB8AC3E}">
        <p14:creationId xmlns:p14="http://schemas.microsoft.com/office/powerpoint/2010/main" val="3961018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12</a:t>
            </a:fld>
            <a:endParaRPr lang="en-US"/>
          </a:p>
        </p:txBody>
      </p:sp>
    </p:spTree>
    <p:extLst>
      <p:ext uri="{BB962C8B-B14F-4D97-AF65-F5344CB8AC3E}">
        <p14:creationId xmlns:p14="http://schemas.microsoft.com/office/powerpoint/2010/main" val="1765406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context, and supporting science and research for reference.</a:t>
            </a:r>
          </a:p>
          <a:p>
            <a:endParaRPr lang="en-US" dirty="0"/>
          </a:p>
          <a:p>
            <a:r>
              <a:rPr lang="en-US" dirty="0"/>
              <a:t>From Sabrina Joy Stevens:</a:t>
            </a:r>
          </a:p>
          <a:p>
            <a:endParaRPr lang="en-US" dirty="0"/>
          </a:p>
          <a:p>
            <a:pPr algn="l" rtl="0" fontAlgn="base"/>
            <a:r>
              <a:rPr lang="en-US" sz="1800" b="1" i="0" dirty="0">
                <a:solidFill>
                  <a:srgbClr val="000000"/>
                </a:solidFill>
                <a:effectLst/>
                <a:latin typeface="Work Sans" pitchFamily="2" charset="0"/>
              </a:rPr>
              <a:t>Note on overall approach</a:t>
            </a:r>
            <a:r>
              <a:rPr lang="en-US" sz="1800" b="0" i="0" dirty="0">
                <a:solidFill>
                  <a:srgbClr val="000000"/>
                </a:solidFill>
                <a:effectLst/>
                <a:latin typeface="Work Sans" pitchFamily="2"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Work Sans" pitchFamily="2" charset="0"/>
              </a:rPr>
              <a:t>To maximize the applicability of what I present to a wide variety of people across a wide variety of topics and settings, I employ logic-based inoculation in my counter-disinformation trainings. That means that I explain common </a:t>
            </a:r>
            <a:r>
              <a:rPr lang="en-US" sz="1800" b="0" i="1" dirty="0">
                <a:solidFill>
                  <a:srgbClr val="000000"/>
                </a:solidFill>
                <a:effectLst/>
                <a:latin typeface="Work Sans" pitchFamily="2" charset="0"/>
              </a:rPr>
              <a:t>tactics </a:t>
            </a:r>
            <a:r>
              <a:rPr lang="en-US" sz="1800" b="0" i="0" dirty="0">
                <a:solidFill>
                  <a:srgbClr val="000000"/>
                </a:solidFill>
                <a:effectLst/>
                <a:latin typeface="Work Sans" pitchFamily="2" charset="0"/>
              </a:rPr>
              <a:t>and</a:t>
            </a:r>
            <a:r>
              <a:rPr lang="en-US" sz="1800" b="0" i="1" dirty="0">
                <a:solidFill>
                  <a:srgbClr val="000000"/>
                </a:solidFill>
                <a:effectLst/>
                <a:latin typeface="Work Sans" pitchFamily="2" charset="0"/>
              </a:rPr>
              <a:t> techniques</a:t>
            </a:r>
            <a:r>
              <a:rPr lang="en-US" sz="1800" b="0" i="0" dirty="0">
                <a:solidFill>
                  <a:srgbClr val="000000"/>
                </a:solidFill>
                <a:effectLst/>
                <a:latin typeface="Work Sans" pitchFamily="2" charset="0"/>
              </a:rPr>
              <a:t> (rather than specific </a:t>
            </a:r>
            <a:r>
              <a:rPr lang="en-US" sz="1800" b="0" i="1" dirty="0">
                <a:solidFill>
                  <a:srgbClr val="000000"/>
                </a:solidFill>
                <a:effectLst/>
                <a:latin typeface="Work Sans" pitchFamily="2" charset="0"/>
              </a:rPr>
              <a:t>people, arguments, </a:t>
            </a:r>
            <a:r>
              <a:rPr lang="en-US" sz="1800" b="0" i="0" dirty="0">
                <a:solidFill>
                  <a:srgbClr val="000000"/>
                </a:solidFill>
                <a:effectLst/>
                <a:latin typeface="Work Sans" pitchFamily="2" charset="0"/>
              </a:rPr>
              <a:t>or</a:t>
            </a:r>
            <a:r>
              <a:rPr lang="en-US" sz="1800" b="0" i="1" dirty="0">
                <a:solidFill>
                  <a:srgbClr val="000000"/>
                </a:solidFill>
                <a:effectLst/>
                <a:latin typeface="Work Sans" pitchFamily="2" charset="0"/>
              </a:rPr>
              <a:t> content</a:t>
            </a:r>
            <a:r>
              <a:rPr lang="en-US" sz="1800" b="0" i="0" dirty="0">
                <a:solidFill>
                  <a:srgbClr val="000000"/>
                </a:solidFill>
                <a:effectLst/>
                <a:latin typeface="Work Sans" pitchFamily="2" charset="0"/>
              </a:rPr>
              <a:t>) bad actors typically use to manipulate the public. My goals are to model an effective inoculation technique participants can use with their colleagues and communities, help participants identify disinformation in a broad range of real world circumstances, and help them craft effective narrative interventions against it. For more on the effectiveness of logic-based inoculation, also called logic-based </a:t>
            </a:r>
            <a:r>
              <a:rPr lang="en-US" sz="1800" b="0" i="0" dirty="0" err="1">
                <a:solidFill>
                  <a:srgbClr val="000000"/>
                </a:solidFill>
                <a:effectLst/>
                <a:latin typeface="Work Sans" pitchFamily="2" charset="0"/>
              </a:rPr>
              <a:t>prebunking</a:t>
            </a:r>
            <a:r>
              <a:rPr lang="en-US" sz="1800" b="0" i="0" dirty="0">
                <a:solidFill>
                  <a:srgbClr val="000000"/>
                </a:solidFill>
                <a:effectLst/>
                <a:latin typeface="Work Sans" pitchFamily="2" charset="0"/>
              </a:rPr>
              <a:t>, see:  </a:t>
            </a:r>
            <a:endParaRPr lang="en-US" sz="1200"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US" sz="1800" b="0" i="0" dirty="0">
                <a:solidFill>
                  <a:srgbClr val="000000"/>
                </a:solidFill>
                <a:effectLst/>
                <a:latin typeface="Work Sans" pitchFamily="2" charset="0"/>
              </a:rPr>
              <a:t>John Cook, Stephan Lewandowsky, Ullrich K. H. Ecker (2017). “</a:t>
            </a:r>
            <a:r>
              <a:rPr lang="en-US" sz="1800" b="0" i="0" u="sng" strike="noStrike" dirty="0">
                <a:solidFill>
                  <a:srgbClr val="0563C1"/>
                </a:solidFill>
                <a:effectLst/>
                <a:latin typeface="Work Sans" pitchFamily="2" charset="0"/>
                <a:hlinkClick r:id="rId3"/>
              </a:rPr>
              <a:t>Neutralizing misinformation through inoculation: Exposing misleading argumentation techniques reduces their influence.</a:t>
            </a:r>
            <a:r>
              <a:rPr lang="en-US" sz="1800" b="0" i="0" dirty="0">
                <a:solidFill>
                  <a:srgbClr val="000000"/>
                </a:solidFill>
                <a:effectLst/>
                <a:latin typeface="Work Sans" pitchFamily="2" charset="0"/>
              </a:rPr>
              <a:t>” </a:t>
            </a:r>
            <a:r>
              <a:rPr lang="en-US" sz="1800" b="0" i="0" dirty="0" err="1">
                <a:solidFill>
                  <a:srgbClr val="000000"/>
                </a:solidFill>
                <a:effectLst/>
                <a:latin typeface="Work Sans" pitchFamily="2" charset="0"/>
              </a:rPr>
              <a:t>PLoS</a:t>
            </a:r>
            <a:r>
              <a:rPr lang="en-US" sz="1800" b="0" i="0" dirty="0">
                <a:solidFill>
                  <a:srgbClr val="000000"/>
                </a:solidFill>
                <a:effectLst/>
                <a:latin typeface="Work Sans" pitchFamily="2" charset="0"/>
              </a:rPr>
              <a:t> ONE 12(5): e0175799 </a:t>
            </a:r>
            <a:endParaRPr lang="en-US" sz="1800" b="0" i="0"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dirty="0">
                <a:solidFill>
                  <a:srgbClr val="000000"/>
                </a:solidFill>
                <a:effectLst/>
                <a:latin typeface="Work Sans" pitchFamily="2" charset="0"/>
              </a:rPr>
              <a:t>First Draft: </a:t>
            </a:r>
            <a:r>
              <a:rPr lang="en-US" sz="1800" b="0" i="0" u="sng" strike="noStrike" dirty="0">
                <a:solidFill>
                  <a:srgbClr val="0563C1"/>
                </a:solidFill>
                <a:effectLst/>
                <a:latin typeface="Work Sans" pitchFamily="2" charset="0"/>
                <a:hlinkClick r:id="rId4"/>
              </a:rPr>
              <a:t>A guide to </a:t>
            </a:r>
            <a:r>
              <a:rPr lang="en-US" sz="1800" b="0" i="0" u="sng" strike="noStrike" dirty="0" err="1">
                <a:solidFill>
                  <a:srgbClr val="0563C1"/>
                </a:solidFill>
                <a:effectLst/>
                <a:latin typeface="Work Sans" pitchFamily="2" charset="0"/>
                <a:hlinkClick r:id="rId4"/>
              </a:rPr>
              <a:t>prebunking</a:t>
            </a:r>
            <a:r>
              <a:rPr lang="en-US" sz="1800" b="0" i="0" u="sng" strike="noStrike" dirty="0">
                <a:solidFill>
                  <a:srgbClr val="0563C1"/>
                </a:solidFill>
                <a:effectLst/>
                <a:latin typeface="Work Sans" pitchFamily="2" charset="0"/>
                <a:hlinkClick r:id="rId4"/>
              </a:rPr>
              <a:t>: a promising way to inoculate against misinformation</a:t>
            </a:r>
            <a:r>
              <a:rPr lang="en-US" sz="1800" b="0" i="0" dirty="0">
                <a:solidFill>
                  <a:srgbClr val="000000"/>
                </a:solidFill>
                <a:effectLst/>
                <a:latin typeface="Work Sans" pitchFamily="2" charset="0"/>
              </a:rPr>
              <a:t> (2021) </a:t>
            </a:r>
            <a:endParaRPr lang="en-US" sz="1800" b="0" i="0" dirty="0">
              <a:solidFill>
                <a:srgbClr val="000000"/>
              </a:solidFill>
              <a:effectLst/>
              <a:latin typeface="Calibri" panose="020F0502020204030204" pitchFamily="34" charset="0"/>
            </a:endParaRP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13</a:t>
            </a:fld>
            <a:endParaRPr lang="en-US"/>
          </a:p>
        </p:txBody>
      </p:sp>
    </p:spTree>
    <p:extLst>
      <p:ext uri="{BB962C8B-B14F-4D97-AF65-F5344CB8AC3E}">
        <p14:creationId xmlns:p14="http://schemas.microsoft.com/office/powerpoint/2010/main" val="2071971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To highlight some key takeaways…</a:t>
            </a:r>
          </a:p>
          <a:p>
            <a:pPr>
              <a:defRPr/>
            </a:pPr>
            <a:endParaRPr lang="en-US" dirty="0"/>
          </a:p>
          <a:p>
            <a:pPr marL="171450" indent="-171450">
              <a:buFont typeface="Arial,Sans-Serif"/>
              <a:buChar char="•"/>
              <a:defRPr/>
            </a:pPr>
            <a:r>
              <a:rPr lang="en-US" dirty="0"/>
              <a:t>Misinformation and disinformation are not the same.</a:t>
            </a:r>
          </a:p>
          <a:p>
            <a:pPr marL="171450" indent="-171450">
              <a:buFont typeface="Arial,Sans-Serif"/>
              <a:buChar char="•"/>
              <a:defRPr/>
            </a:pPr>
            <a:r>
              <a:rPr lang="en-US" dirty="0"/>
              <a:t>Misinformation happens when false information is shared out of ignorance, or by error.</a:t>
            </a:r>
          </a:p>
          <a:p>
            <a:pPr marL="171450" indent="-171450">
              <a:buFont typeface="Arial,Sans-Serif"/>
              <a:buChar char="•"/>
              <a:defRPr/>
            </a:pPr>
            <a:r>
              <a:rPr lang="en-US" dirty="0"/>
              <a:t>In contrast, disinformation is DELIBERATE. </a:t>
            </a:r>
          </a:p>
          <a:p>
            <a:pPr marL="171450" indent="-171450">
              <a:buFont typeface="Arial,Sans-Serif"/>
              <a:buChar char="•"/>
              <a:defRPr/>
            </a:pPr>
            <a:r>
              <a:rPr lang="en-US" dirty="0"/>
              <a:t>Another helpful way to think about this distinction: “Misinformation is an honest mistake. Disinformation is neither.”</a:t>
            </a:r>
          </a:p>
          <a:p>
            <a:pPr>
              <a:defRPr/>
            </a:pPr>
            <a:endParaRPr lang="en-US" dirty="0"/>
          </a:p>
          <a:p>
            <a:pPr>
              <a:defRPr/>
            </a:pPr>
            <a:r>
              <a:rPr lang="en-US" dirty="0"/>
              <a:t>Some people, interest groups, and organizations benefit from people not knowing the truth. And they create or spread untruths—or simply don’t bother to set the record straight—for their own personal, financial, or political gain.</a:t>
            </a:r>
          </a:p>
          <a:p>
            <a:pPr>
              <a:defRPr/>
            </a:pPr>
            <a:endParaRPr lang="en-US" dirty="0"/>
          </a:p>
          <a:p>
            <a:pPr>
              <a:defRPr/>
            </a:pPr>
            <a:r>
              <a:rPr lang="en-US" dirty="0"/>
              <a:t>Three common manipulation tactics that are used are divide and conquer, mislead and misdirect, and overwhelm and exhaust. </a:t>
            </a:r>
          </a:p>
          <a:p>
            <a:pPr algn="l"/>
            <a:endParaRPr lang="en-US" b="0" i="0" dirty="0">
              <a:solidFill>
                <a:srgbClr val="000000"/>
              </a:solidFill>
              <a:effectLst/>
              <a:latin typeface="UCSMercury"/>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14</a:t>
            </a:fld>
            <a:endParaRPr lang="en-US"/>
          </a:p>
        </p:txBody>
      </p:sp>
    </p:spTree>
    <p:extLst>
      <p:ext uri="{BB962C8B-B14F-4D97-AF65-F5344CB8AC3E}">
        <p14:creationId xmlns:p14="http://schemas.microsoft.com/office/powerpoint/2010/main" val="42899106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1" dirty="0">
                <a:solidFill>
                  <a:srgbClr val="000000"/>
                </a:solidFill>
                <a:effectLst/>
                <a:latin typeface="Calibri" panose="020F0502020204030204" pitchFamily="34" charset="0"/>
              </a:rPr>
              <a:t>PRESENTERS:</a:t>
            </a:r>
            <a:r>
              <a:rPr lang="en-US" sz="1800" b="0" i="0" dirty="0">
                <a:solidFill>
                  <a:srgbClr val="000000"/>
                </a:solidFill>
                <a:effectLst/>
                <a:latin typeface="Calibri" panose="020F0502020204030204" pitchFamily="34" charset="0"/>
              </a:rPr>
              <a:t> Adjust this activity according to your audience and available time. It can be an individual exercise, a group discussion and share, or a small group/breakout room activity.</a:t>
            </a:r>
          </a:p>
          <a:p>
            <a:pPr algn="l" rtl="0" fontAlgn="base"/>
            <a:endParaRPr lang="en-US" sz="1800"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Calibri" panose="020F0502020204030204" pitchFamily="34" charset="0"/>
              </a:rPr>
              <a:t>Have you seen or experienced any of the three manipulation tactics used by bad actors? </a:t>
            </a:r>
            <a:r>
              <a:rPr lang="en-US" sz="1800" b="0" i="0" dirty="0">
                <a:solidFill>
                  <a:srgbClr val="000000"/>
                </a:solidFill>
                <a:effectLst/>
                <a:latin typeface="Segoe UI" panose="020B0502040204020203" pitchFamily="34" charset="0"/>
              </a:rPr>
              <a:t>​</a:t>
            </a:r>
            <a:r>
              <a:rPr lang="en-US" sz="1800" b="0" i="0" dirty="0">
                <a:solidFill>
                  <a:srgbClr val="000000"/>
                </a:solidFill>
                <a:effectLst/>
                <a:latin typeface="Calibri" panose="020F0502020204030204" pitchFamily="34" charset="0"/>
              </a:rPr>
              <a:t>  </a:t>
            </a:r>
            <a:endParaRPr lang="en-US" sz="2800" b="0" i="0" dirty="0">
              <a:solidFill>
                <a:srgbClr val="000000"/>
              </a:solidFill>
              <a:effectLst/>
              <a:latin typeface="Segoe UI" panose="020B0502040204020203" pitchFamily="34" charset="0"/>
            </a:endParaRP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Divide &amp; Conquer​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Mislead &amp; Misdirect​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Overwhelm &amp; Exhaust​  </a:t>
            </a:r>
          </a:p>
          <a:p>
            <a:pPr algn="l" rtl="0" fontAlgn="base"/>
            <a:r>
              <a:rPr lang="en-US" sz="1800" b="0" i="0" dirty="0">
                <a:solidFill>
                  <a:srgbClr val="000000"/>
                </a:solidFill>
                <a:effectLst/>
                <a:latin typeface="Calibri" panose="020F0502020204030204" pitchFamily="34" charset="0"/>
              </a:rPr>
              <a:t>(These examples will be helpful for exercises coming up later on in the training.) </a:t>
            </a:r>
            <a:endParaRPr lang="en-US" sz="2800" b="0" i="0" dirty="0">
              <a:solidFill>
                <a:srgbClr val="000000"/>
              </a:solidFill>
              <a:effectLst/>
              <a:latin typeface="Segoe UI" panose="020B0502040204020203"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rtl="0" fontAlgn="base"/>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15</a:t>
            </a:fld>
            <a:endParaRPr lang="en-US"/>
          </a:p>
        </p:txBody>
      </p:sp>
    </p:spTree>
    <p:extLst>
      <p:ext uri="{BB962C8B-B14F-4D97-AF65-F5344CB8AC3E}">
        <p14:creationId xmlns:p14="http://schemas.microsoft.com/office/powerpoint/2010/main" val="4014423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UCSMercury"/>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18</a:t>
            </a:fld>
            <a:endParaRPr lang="en-US"/>
          </a:p>
        </p:txBody>
      </p:sp>
    </p:spTree>
    <p:extLst>
      <p:ext uri="{BB962C8B-B14F-4D97-AF65-F5344CB8AC3E}">
        <p14:creationId xmlns:p14="http://schemas.microsoft.com/office/powerpoint/2010/main" val="27673908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i="1" dirty="0"/>
              <a:t>PRESENTERS: </a:t>
            </a:r>
            <a:r>
              <a:rPr lang="en-US" dirty="0"/>
              <a:t>This activity works best in groups of two. Have the audience pair with the person sitting next to them, or set up small two-person breakout rooms. Have the groups practice using these five techniques responding to the statement: </a:t>
            </a:r>
          </a:p>
          <a:p>
            <a:pPr>
              <a:defRPr/>
            </a:pPr>
            <a:endParaRPr lang="en-US" dirty="0"/>
          </a:p>
          <a:p>
            <a:pPr>
              <a:defRPr/>
            </a:pPr>
            <a:r>
              <a:rPr lang="en-US" dirty="0"/>
              <a:t>“The election was stolen because of voter fraud.”</a:t>
            </a:r>
            <a:endParaRPr lang="en-US" dirty="0">
              <a:cs typeface="Calibri" panose="020F0502020204030204"/>
            </a:endParaRPr>
          </a:p>
          <a:p>
            <a:pPr>
              <a:defRPr/>
            </a:pPr>
            <a:r>
              <a:rPr lang="en-US" dirty="0"/>
              <a:t>I especially want you to focus on #s 1-4. Take 3min per person in each pair. </a:t>
            </a:r>
          </a:p>
          <a:p>
            <a:pPr>
              <a:defRPr/>
            </a:pPr>
            <a:endParaRPr lang="en-US" dirty="0"/>
          </a:p>
          <a:p>
            <a:pPr>
              <a:defRPr/>
            </a:pPr>
            <a:r>
              <a:rPr lang="en-US" dirty="0"/>
              <a:t>[Announce the half-way mark and when time is over]</a:t>
            </a:r>
          </a:p>
          <a:p>
            <a:pPr>
              <a:defRPr/>
            </a:pPr>
            <a:endParaRPr lang="en-US" dirty="0"/>
          </a:p>
          <a:p>
            <a:pPr>
              <a:defRPr/>
            </a:pPr>
            <a:r>
              <a:rPr lang="en-US" dirty="0"/>
              <a:t>[60sec] Which did you find most challenging to practice in your response? Raise you hand if… </a:t>
            </a:r>
          </a:p>
          <a:p>
            <a:pPr marL="228600" indent="-228600">
              <a:lnSpc>
                <a:spcPct val="150000"/>
              </a:lnSpc>
              <a:buAutoNum type="arabicPeriod"/>
              <a:defRPr/>
            </a:pPr>
            <a:r>
              <a:rPr lang="en-US" dirty="0"/>
              <a:t>“Keep a calm, non-judgmental attitude” was most challenging?</a:t>
            </a:r>
          </a:p>
          <a:p>
            <a:pPr marL="228600" indent="-228600">
              <a:lnSpc>
                <a:spcPct val="150000"/>
              </a:lnSpc>
              <a:buAutoNum type="arabicPeriod"/>
              <a:defRPr/>
            </a:pPr>
            <a:r>
              <a:rPr lang="en-US" dirty="0"/>
              <a:t>“Prioritize empathy over expertise”?</a:t>
            </a:r>
          </a:p>
          <a:p>
            <a:pPr marL="228600" indent="-228600">
              <a:lnSpc>
                <a:spcPct val="150000"/>
              </a:lnSpc>
              <a:buAutoNum type="arabicPeriod"/>
              <a:defRPr/>
            </a:pPr>
            <a:r>
              <a:rPr lang="en-US" dirty="0"/>
              <a:t>“Look for points of connection”?</a:t>
            </a:r>
          </a:p>
          <a:p>
            <a:pPr marL="228600" indent="-228600">
              <a:lnSpc>
                <a:spcPct val="150000"/>
              </a:lnSpc>
              <a:buAutoNum type="arabicPeriod"/>
              <a:defRPr/>
            </a:pPr>
            <a:r>
              <a:rPr lang="en-US" dirty="0"/>
              <a:t>“Look for and acknowledge underlying concerns”?</a:t>
            </a:r>
          </a:p>
          <a:p>
            <a:pPr marL="228600" indent="-228600">
              <a:lnSpc>
                <a:spcPct val="150000"/>
              </a:lnSpc>
              <a:buAutoNum type="arabicPeriod"/>
              <a:defRPr/>
            </a:pPr>
            <a:endParaRPr lang="en-US" dirty="0"/>
          </a:p>
          <a:p>
            <a:pPr>
              <a:lnSpc>
                <a:spcPct val="150000"/>
              </a:lnSpc>
              <a:defRPr/>
            </a:pPr>
            <a:r>
              <a:rPr lang="en-US" dirty="0"/>
              <a:t>Thank people for sharing. To grow stronger, encourage them to continually make an effort to practice using the techniques they found most challenging in their day-to-day interactions.</a:t>
            </a:r>
          </a:p>
          <a:p>
            <a:pPr rtl="0" fontAlgn="base"/>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19</a:t>
            </a:fld>
            <a:endParaRPr lang="en-US"/>
          </a:p>
        </p:txBody>
      </p:sp>
    </p:spTree>
    <p:extLst>
      <p:ext uri="{BB962C8B-B14F-4D97-AF65-F5344CB8AC3E}">
        <p14:creationId xmlns:p14="http://schemas.microsoft.com/office/powerpoint/2010/main" val="38294138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20</a:t>
            </a:fld>
            <a:endParaRPr lang="en-US"/>
          </a:p>
        </p:txBody>
      </p:sp>
    </p:spTree>
    <p:extLst>
      <p:ext uri="{BB962C8B-B14F-4D97-AF65-F5344CB8AC3E}">
        <p14:creationId xmlns:p14="http://schemas.microsoft.com/office/powerpoint/2010/main" val="3415514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context, and supporting science and research for reference.</a:t>
            </a:r>
          </a:p>
          <a:p>
            <a:endParaRPr lang="en-US" dirty="0"/>
          </a:p>
          <a:p>
            <a:r>
              <a:rPr lang="en-US" dirty="0"/>
              <a:t>From Sabrina Joy Stevens:</a:t>
            </a:r>
          </a:p>
          <a:p>
            <a:endParaRPr lang="en-US" dirty="0"/>
          </a:p>
          <a:p>
            <a:pPr algn="l" rtl="0" fontAlgn="base"/>
            <a:r>
              <a:rPr lang="en-US" sz="1800" b="1" i="0" dirty="0">
                <a:solidFill>
                  <a:srgbClr val="000000"/>
                </a:solidFill>
                <a:effectLst/>
                <a:latin typeface="Work Sans" pitchFamily="2" charset="0"/>
              </a:rPr>
              <a:t>Why I emphasize response discipline &amp; avoiding repetition of false information:</a:t>
            </a:r>
            <a:r>
              <a:rPr lang="en-US" sz="1800" b="0" i="0" dirty="0">
                <a:solidFill>
                  <a:srgbClr val="000000"/>
                </a:solidFill>
                <a:effectLst/>
                <a:latin typeface="Work Sans" pitchFamily="2" charset="0"/>
              </a:rPr>
              <a:t> </a:t>
            </a:r>
            <a:endParaRPr lang="en-US" b="0" i="0" dirty="0">
              <a:solidFill>
                <a:srgbClr val="000000"/>
              </a:solidFill>
              <a:effectLst/>
              <a:latin typeface="Calibri" panose="020F0502020204030204" pitchFamily="34" charset="0"/>
            </a:endParaRPr>
          </a:p>
          <a:p>
            <a:pPr algn="l" rtl="0" fontAlgn="base"/>
            <a:r>
              <a:rPr lang="en-US" sz="1800" b="0" i="0" dirty="0">
                <a:solidFill>
                  <a:srgbClr val="000000"/>
                </a:solidFill>
                <a:effectLst/>
                <a:latin typeface="Work Sans" pitchFamily="2" charset="0"/>
              </a:rPr>
              <a:t>Repetition reinforces information. Once people encounter a piece of information, and especially if they repeatedly encounter it, they will tend to believe and retain it even if it has been corrected. I warn against repeating lies and attacks, teach about how bad actors exploit our vulnerabilities to trick us into amplifying false information, emphasize response discipline, and teach implicit refutation because: </a:t>
            </a:r>
          </a:p>
          <a:p>
            <a:pPr algn="l" rtl="0" fontAlgn="base"/>
            <a:endParaRPr lang="en-US" b="0" i="0"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1" i="0" dirty="0">
                <a:solidFill>
                  <a:srgbClr val="000000"/>
                </a:solidFill>
                <a:effectLst/>
                <a:latin typeface="Work Sans" pitchFamily="2" charset="0"/>
              </a:rPr>
              <a:t>Bad actors exploit our psychological vulnerabilities and communication mistakes, especially on digital platforms.</a:t>
            </a:r>
            <a:r>
              <a:rPr lang="en-US" sz="1800" b="0" i="0" dirty="0">
                <a:solidFill>
                  <a:srgbClr val="000000"/>
                </a:solidFill>
                <a:effectLst/>
                <a:latin typeface="Work Sans" pitchFamily="2" charset="0"/>
              </a:rPr>
              <a:t>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Alice Marwick and Rebecca Lewis (2017). “</a:t>
            </a:r>
            <a:r>
              <a:rPr lang="en-US" sz="1800" b="0" i="0" u="sng" strike="noStrike" dirty="0">
                <a:solidFill>
                  <a:srgbClr val="0563C1"/>
                </a:solidFill>
                <a:effectLst/>
                <a:latin typeface="Work Sans" pitchFamily="2" charset="0"/>
                <a:hlinkClick r:id="rId3"/>
              </a:rPr>
              <a:t>Media Manipulation and Disinformation Online</a:t>
            </a:r>
            <a:r>
              <a:rPr lang="en-US" sz="1800" b="0" i="0" dirty="0">
                <a:solidFill>
                  <a:srgbClr val="000000"/>
                </a:solidFill>
                <a:effectLst/>
                <a:latin typeface="Work Sans" pitchFamily="2" charset="0"/>
              </a:rPr>
              <a:t>.” Data &amp; Society.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Claire Wardle &amp; Hossein </a:t>
            </a:r>
            <a:r>
              <a:rPr lang="en-US" sz="1800" b="0" i="0" dirty="0" err="1">
                <a:solidFill>
                  <a:srgbClr val="000000"/>
                </a:solidFill>
                <a:effectLst/>
                <a:latin typeface="Work Sans" pitchFamily="2" charset="0"/>
              </a:rPr>
              <a:t>Derakhshan</a:t>
            </a:r>
            <a:r>
              <a:rPr lang="en-US" sz="1800" b="0" i="0" dirty="0">
                <a:solidFill>
                  <a:srgbClr val="000000"/>
                </a:solidFill>
                <a:effectLst/>
                <a:latin typeface="Work Sans" pitchFamily="2" charset="0"/>
              </a:rPr>
              <a:t> (2017). “</a:t>
            </a:r>
            <a:r>
              <a:rPr lang="en-US" sz="1800" b="0" i="0" u="sng" strike="noStrike" dirty="0">
                <a:solidFill>
                  <a:srgbClr val="0563C1"/>
                </a:solidFill>
                <a:effectLst/>
                <a:latin typeface="Work Sans" pitchFamily="2" charset="0"/>
                <a:hlinkClick r:id="rId4"/>
              </a:rPr>
              <a:t>Information Disorder: Toward an interdisciplinary framework for research and policymaking</a:t>
            </a:r>
            <a:r>
              <a:rPr lang="en-US" sz="1800" b="0" i="0" dirty="0">
                <a:solidFill>
                  <a:srgbClr val="000000"/>
                </a:solidFill>
                <a:effectLst/>
                <a:latin typeface="Work Sans" pitchFamily="2" charset="0"/>
              </a:rPr>
              <a:t>.” Harvard Kennedy School, Shorenstein Center on Media, Politics, and Public Policy, Cambridge, MA. </a:t>
            </a:r>
            <a:endParaRPr lang="en-US" sz="1800" b="0" i="0"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1" i="0" dirty="0">
                <a:solidFill>
                  <a:srgbClr val="000000"/>
                </a:solidFill>
                <a:effectLst/>
                <a:latin typeface="Work Sans" pitchFamily="2" charset="0"/>
              </a:rPr>
              <a:t>Repetition fuels the illusory truth effect.</a:t>
            </a:r>
            <a:r>
              <a:rPr lang="en-US" sz="1800" b="0" i="0" dirty="0">
                <a:solidFill>
                  <a:srgbClr val="000000"/>
                </a:solidFill>
                <a:effectLst/>
                <a:latin typeface="Work Sans" pitchFamily="2" charset="0"/>
              </a:rPr>
              <a:t>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Jeffrey L. Foster, Thomas Huthwaite, Julia A. </a:t>
            </a:r>
            <a:r>
              <a:rPr lang="en-US" sz="1800" b="0" i="0" dirty="0" err="1">
                <a:solidFill>
                  <a:srgbClr val="000000"/>
                </a:solidFill>
                <a:effectLst/>
                <a:latin typeface="Work Sans" pitchFamily="2" charset="0"/>
              </a:rPr>
              <a:t>Yesberg</a:t>
            </a:r>
            <a:r>
              <a:rPr lang="en-US" sz="1800" b="0" i="0" dirty="0">
                <a:solidFill>
                  <a:srgbClr val="000000"/>
                </a:solidFill>
                <a:effectLst/>
                <a:latin typeface="Work Sans" pitchFamily="2" charset="0"/>
              </a:rPr>
              <a:t>, Maryanne Garry, Elizabeth F. Loftus (2011). “</a:t>
            </a:r>
            <a:r>
              <a:rPr lang="en-US" sz="1800" b="0" i="0" u="sng" strike="noStrike" dirty="0">
                <a:solidFill>
                  <a:srgbClr val="0563C1"/>
                </a:solidFill>
                <a:effectLst/>
                <a:latin typeface="Work Sans" pitchFamily="2" charset="0"/>
                <a:hlinkClick r:id="rId5"/>
              </a:rPr>
              <a:t>Repetition, not number of sources, increases both susceptibility to misinformation and confidence in the accuracy of eyewitnesses</a:t>
            </a:r>
            <a:r>
              <a:rPr lang="en-US" sz="1800" b="0" i="0" dirty="0">
                <a:solidFill>
                  <a:srgbClr val="000000"/>
                </a:solidFill>
                <a:effectLst/>
                <a:latin typeface="Work Sans" pitchFamily="2" charset="0"/>
              </a:rPr>
              <a:t>.” </a:t>
            </a:r>
            <a:r>
              <a:rPr lang="en-US" sz="1800" b="0" i="1" dirty="0">
                <a:solidFill>
                  <a:srgbClr val="000000"/>
                </a:solidFill>
                <a:effectLst/>
                <a:latin typeface="Work Sans" pitchFamily="2" charset="0"/>
              </a:rPr>
              <a:t>Acta </a:t>
            </a:r>
            <a:r>
              <a:rPr lang="en-US" sz="1800" b="0" i="1" dirty="0" err="1">
                <a:solidFill>
                  <a:srgbClr val="000000"/>
                </a:solidFill>
                <a:effectLst/>
                <a:latin typeface="Work Sans" pitchFamily="2" charset="0"/>
              </a:rPr>
              <a:t>Psychologica</a:t>
            </a:r>
            <a:r>
              <a:rPr lang="en-US" sz="1800" b="0" i="0" dirty="0">
                <a:solidFill>
                  <a:srgbClr val="000000"/>
                </a:solidFill>
                <a:effectLst/>
                <a:latin typeface="Work Sans" pitchFamily="2" charset="0"/>
              </a:rPr>
              <a:t>, 139(2), 320-326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Gordon Pennycook, Tyrone D. Cannon, David G. Rand (2018). “</a:t>
            </a:r>
            <a:r>
              <a:rPr lang="en-US" sz="1800" b="0" i="0" u="sng" strike="noStrike" dirty="0">
                <a:solidFill>
                  <a:srgbClr val="0563C1"/>
                </a:solidFill>
                <a:effectLst/>
                <a:latin typeface="Work Sans" pitchFamily="2" charset="0"/>
                <a:hlinkClick r:id="rId6"/>
              </a:rPr>
              <a:t>Prior exposure increases perceived accuracy of fake news</a:t>
            </a:r>
            <a:r>
              <a:rPr lang="en-US" sz="1800" b="0" i="0" dirty="0">
                <a:solidFill>
                  <a:srgbClr val="000000"/>
                </a:solidFill>
                <a:effectLst/>
                <a:latin typeface="Work Sans" pitchFamily="2" charset="0"/>
              </a:rPr>
              <a:t>.” </a:t>
            </a:r>
            <a:r>
              <a:rPr lang="en-US" sz="1800" b="0" i="1" dirty="0">
                <a:solidFill>
                  <a:srgbClr val="000000"/>
                </a:solidFill>
                <a:effectLst/>
                <a:latin typeface="Work Sans" pitchFamily="2" charset="0"/>
              </a:rPr>
              <a:t>Journal of Experimental Psychology: General</a:t>
            </a:r>
            <a:r>
              <a:rPr lang="en-US" sz="1800" b="0" i="0" dirty="0">
                <a:solidFill>
                  <a:srgbClr val="000000"/>
                </a:solidFill>
                <a:effectLst/>
                <a:latin typeface="Work Sans" pitchFamily="2" charset="0"/>
              </a:rPr>
              <a:t>, 147(12), 1865-1880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err="1">
                <a:solidFill>
                  <a:srgbClr val="000000"/>
                </a:solidFill>
                <a:effectLst/>
                <a:latin typeface="Work Sans" pitchFamily="2" charset="0"/>
              </a:rPr>
              <a:t>Aumyo</a:t>
            </a:r>
            <a:r>
              <a:rPr lang="en-US" sz="1800" b="0" i="0" dirty="0">
                <a:solidFill>
                  <a:srgbClr val="000000"/>
                </a:solidFill>
                <a:effectLst/>
                <a:latin typeface="Work Sans" pitchFamily="2" charset="0"/>
              </a:rPr>
              <a:t> Hassan &amp; Sarah J. Barber (2021). “</a:t>
            </a:r>
            <a:r>
              <a:rPr lang="en-US" sz="1800" b="0" i="0" u="sng" strike="noStrike" dirty="0">
                <a:solidFill>
                  <a:srgbClr val="0563C1"/>
                </a:solidFill>
                <a:effectLst/>
                <a:latin typeface="Work Sans" pitchFamily="2" charset="0"/>
                <a:hlinkClick r:id="rId7"/>
              </a:rPr>
              <a:t>The effects of repetition frequency on the illusory truth effect</a:t>
            </a:r>
            <a:r>
              <a:rPr lang="en-US" sz="1800" b="0" i="0" dirty="0">
                <a:solidFill>
                  <a:srgbClr val="000000"/>
                </a:solidFill>
                <a:effectLst/>
                <a:latin typeface="Work Sans" pitchFamily="2" charset="0"/>
              </a:rPr>
              <a:t>.” </a:t>
            </a:r>
            <a:r>
              <a:rPr lang="en-US" sz="1800" b="0" i="1" dirty="0">
                <a:solidFill>
                  <a:srgbClr val="000000"/>
                </a:solidFill>
                <a:effectLst/>
                <a:latin typeface="Work Sans" pitchFamily="2" charset="0"/>
              </a:rPr>
              <a:t>Cognitive Research: Principles and Implications</a:t>
            </a:r>
            <a:r>
              <a:rPr lang="en-US" sz="1800" b="0" i="0" dirty="0">
                <a:solidFill>
                  <a:srgbClr val="000000"/>
                </a:solidFill>
                <a:effectLst/>
                <a:latin typeface="Work Sans" pitchFamily="2" charset="0"/>
              </a:rPr>
              <a:t> 6, 38 </a:t>
            </a:r>
            <a:endParaRPr lang="en-US" sz="1800" b="0" i="0"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1" i="0" dirty="0">
                <a:solidFill>
                  <a:srgbClr val="000000"/>
                </a:solidFill>
                <a:effectLst/>
                <a:latin typeface="Work Sans" pitchFamily="2" charset="0"/>
              </a:rPr>
              <a:t>Preventing or minimizing exposure to false information is crucial for avoiding (or weakening) the continued influence effect</a:t>
            </a:r>
            <a:r>
              <a:rPr lang="en-US" sz="1800" b="0" i="0" dirty="0">
                <a:solidFill>
                  <a:srgbClr val="000000"/>
                </a:solidFill>
                <a:effectLst/>
                <a:latin typeface="Work Sans" pitchFamily="2" charset="0"/>
              </a:rPr>
              <a:t>.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Stephan Lewandowsky, Ullrich K.H. Hecker, Colleen M. Seifert, Norbert Schwarz, &amp; John Cook (2012). </a:t>
            </a:r>
            <a:r>
              <a:rPr lang="en-US" sz="1800" b="0" i="0" u="sng" strike="noStrike" dirty="0">
                <a:solidFill>
                  <a:srgbClr val="0563C1"/>
                </a:solidFill>
                <a:effectLst/>
                <a:latin typeface="Work Sans" pitchFamily="2" charset="0"/>
                <a:hlinkClick r:id="rId8"/>
              </a:rPr>
              <a:t>Misinformation and Its Correction: Continued Influence and Successful Debiasing</a:t>
            </a:r>
            <a:r>
              <a:rPr lang="en-US" sz="1800" b="0" i="0" dirty="0">
                <a:solidFill>
                  <a:srgbClr val="000000"/>
                </a:solidFill>
                <a:effectLst/>
                <a:latin typeface="Work Sans" pitchFamily="2" charset="0"/>
              </a:rPr>
              <a:t>. </a:t>
            </a:r>
            <a:r>
              <a:rPr lang="en-US" sz="1800" b="0" i="1" dirty="0">
                <a:solidFill>
                  <a:srgbClr val="000000"/>
                </a:solidFill>
                <a:effectLst/>
                <a:latin typeface="Work Sans" pitchFamily="2" charset="0"/>
              </a:rPr>
              <a:t>Psychological Science in the Public Interest 13(3), </a:t>
            </a:r>
            <a:r>
              <a:rPr lang="en-US" sz="1800" b="0" i="0" dirty="0">
                <a:solidFill>
                  <a:srgbClr val="000000"/>
                </a:solidFill>
                <a:effectLst/>
                <a:latin typeface="Work Sans" pitchFamily="2" charset="0"/>
              </a:rPr>
              <a:t>106-131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Ullrich K. H. Ecker, Joshua L. Hogan, Stephan Lewandowsky (2017). “</a:t>
            </a:r>
            <a:r>
              <a:rPr lang="en-US" sz="1800" b="0" i="0" u="sng" strike="noStrike" dirty="0">
                <a:solidFill>
                  <a:srgbClr val="0563C1"/>
                </a:solidFill>
                <a:effectLst/>
                <a:latin typeface="Work Sans" pitchFamily="2" charset="0"/>
                <a:hlinkClick r:id="rId9"/>
              </a:rPr>
              <a:t>Reminders and repetition of misinformation: Helping or hindering its retraction?</a:t>
            </a:r>
            <a:r>
              <a:rPr lang="en-US" sz="1800" b="0" i="0" dirty="0">
                <a:solidFill>
                  <a:srgbClr val="000000"/>
                </a:solidFill>
                <a:effectLst/>
                <a:latin typeface="Work Sans" pitchFamily="2" charset="0"/>
              </a:rPr>
              <a:t>” </a:t>
            </a:r>
            <a:r>
              <a:rPr lang="en-US" sz="1800" b="0" i="1" dirty="0">
                <a:solidFill>
                  <a:srgbClr val="000000"/>
                </a:solidFill>
                <a:effectLst/>
                <a:latin typeface="Work Sans" pitchFamily="2" charset="0"/>
              </a:rPr>
              <a:t>Journal of Applied Research in Memory and Cognition, 6(2)</a:t>
            </a:r>
            <a:r>
              <a:rPr lang="en-US" sz="1800" b="0" i="0" dirty="0">
                <a:solidFill>
                  <a:srgbClr val="000000"/>
                </a:solidFill>
                <a:effectLst/>
                <a:latin typeface="Work Sans" pitchFamily="2" charset="0"/>
              </a:rPr>
              <a:t>, 185-192 </a:t>
            </a:r>
            <a:endParaRPr lang="en-US" sz="1800" b="0" i="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21</a:t>
            </a:fld>
            <a:endParaRPr lang="en-US"/>
          </a:p>
        </p:txBody>
      </p:sp>
    </p:spTree>
    <p:extLst>
      <p:ext uri="{BB962C8B-B14F-4D97-AF65-F5344CB8AC3E}">
        <p14:creationId xmlns:p14="http://schemas.microsoft.com/office/powerpoint/2010/main" val="25918739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2</a:t>
            </a:fld>
            <a:endParaRPr lang="en-US"/>
          </a:p>
        </p:txBody>
      </p:sp>
    </p:spTree>
    <p:extLst>
      <p:ext uri="{BB962C8B-B14F-4D97-AF65-F5344CB8AC3E}">
        <p14:creationId xmlns:p14="http://schemas.microsoft.com/office/powerpoint/2010/main" val="2392390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key takeaways for this section…</a:t>
            </a:r>
          </a:p>
          <a:p>
            <a:pPr marL="342900" indent="-342900">
              <a:lnSpc>
                <a:spcPct val="150000"/>
              </a:lnSpc>
              <a:buFont typeface="Arial,Sans-Serif"/>
              <a:buChar char="•"/>
              <a:defRPr/>
            </a:pPr>
            <a:r>
              <a:rPr lang="en-US" dirty="0"/>
              <a:t>One of the most important things to help fight disinformation is to </a:t>
            </a:r>
            <a:r>
              <a:rPr lang="en-US" b="1" dirty="0"/>
              <a:t>stop spreading it </a:t>
            </a:r>
            <a:r>
              <a:rPr lang="en-US" dirty="0"/>
              <a:t>and to </a:t>
            </a:r>
            <a:r>
              <a:rPr lang="en-US" b="1" dirty="0"/>
              <a:t>amplify better ideas instead</a:t>
            </a:r>
            <a:r>
              <a:rPr lang="en-US" dirty="0"/>
              <a:t>. For example, Instead of repeating or retweeting a piece of disinformation, you can share some engaging information explaining how extreme weather and climate change are related, but don’t amplify the disinformation. </a:t>
            </a:r>
            <a:r>
              <a:rPr lang="en-US" b="1" dirty="0"/>
              <a:t>REPLACE, DON’T REPEAT</a:t>
            </a:r>
            <a:r>
              <a:rPr lang="en-US" dirty="0"/>
              <a:t>.</a:t>
            </a:r>
          </a:p>
          <a:p>
            <a:pPr marL="342900" indent="-342900">
              <a:lnSpc>
                <a:spcPct val="150000"/>
              </a:lnSpc>
              <a:buFont typeface="Arial,Sans-Serif"/>
              <a:buChar char="•"/>
              <a:defRPr/>
            </a:pPr>
            <a:r>
              <a:rPr lang="en-US" dirty="0"/>
              <a:t>Be intentional about how you navigate the information environment: </a:t>
            </a:r>
          </a:p>
          <a:p>
            <a:pPr marL="800100" lvl="1" indent="-342900">
              <a:lnSpc>
                <a:spcPct val="150000"/>
              </a:lnSpc>
              <a:buFont typeface="Arial,Sans-Serif"/>
              <a:buChar char="•"/>
              <a:defRPr/>
            </a:pPr>
            <a:r>
              <a:rPr lang="en-US" b="1" dirty="0"/>
              <a:t>Set intentions: </a:t>
            </a:r>
            <a:r>
              <a:rPr lang="en-US" dirty="0"/>
              <a:t>Decide why you’re engaging with media before you log on.</a:t>
            </a:r>
          </a:p>
          <a:p>
            <a:pPr marL="800100" lvl="1" indent="-342900">
              <a:lnSpc>
                <a:spcPct val="150000"/>
              </a:lnSpc>
              <a:buFont typeface="Arial,Sans-Serif"/>
              <a:buChar char="•"/>
              <a:defRPr/>
            </a:pPr>
            <a:r>
              <a:rPr lang="en-US" b="1" dirty="0"/>
              <a:t>Set boundaries: </a:t>
            </a:r>
            <a:r>
              <a:rPr lang="en-US" dirty="0"/>
              <a:t>Decide who and what you’ll engage or ignore.</a:t>
            </a:r>
          </a:p>
          <a:p>
            <a:pPr marL="800100" lvl="1" indent="-342900">
              <a:lnSpc>
                <a:spcPct val="150000"/>
              </a:lnSpc>
              <a:buFont typeface="Arial,Sans-Serif"/>
              <a:buChar char="•"/>
              <a:defRPr/>
            </a:pPr>
            <a:r>
              <a:rPr lang="en-US" b="1" dirty="0"/>
              <a:t>Set limits: </a:t>
            </a:r>
            <a:r>
              <a:rPr lang="en-US" dirty="0"/>
              <a:t>Decide when and for how long you’ll engage, and when you won’t</a:t>
            </a:r>
          </a:p>
          <a:p>
            <a:pPr marL="342900" indent="-342900">
              <a:lnSpc>
                <a:spcPct val="150000"/>
              </a:lnSpc>
              <a:buFont typeface="Arial,Sans-Serif"/>
              <a:buChar char="•"/>
              <a:defRPr/>
            </a:pPr>
            <a:r>
              <a:rPr lang="en-US" dirty="0"/>
              <a:t>When evaluating whether and how to respond, first </a:t>
            </a:r>
            <a:r>
              <a:rPr lang="en-US" b="1" dirty="0"/>
              <a:t>consider the impact and spread </a:t>
            </a:r>
            <a:r>
              <a:rPr lang="en-US" dirty="0"/>
              <a:t>of the disinformation in question.</a:t>
            </a:r>
          </a:p>
        </p:txBody>
      </p:sp>
      <p:sp>
        <p:nvSpPr>
          <p:cNvPr id="4" name="Slide Number Placeholder 3"/>
          <p:cNvSpPr>
            <a:spLocks noGrp="1"/>
          </p:cNvSpPr>
          <p:nvPr>
            <p:ph type="sldNum" sz="quarter" idx="5"/>
          </p:nvPr>
        </p:nvSpPr>
        <p:spPr/>
        <p:txBody>
          <a:bodyPr/>
          <a:lstStyle/>
          <a:p>
            <a:fld id="{78769A5C-C951-C74D-A210-7C8E2E43EA71}" type="slidenum">
              <a:rPr lang="en-US" smtClean="0"/>
              <a:t>22</a:t>
            </a:fld>
            <a:endParaRPr lang="en-US"/>
          </a:p>
        </p:txBody>
      </p:sp>
    </p:spTree>
    <p:extLst>
      <p:ext uri="{BB962C8B-B14F-4D97-AF65-F5344CB8AC3E}">
        <p14:creationId xmlns:p14="http://schemas.microsoft.com/office/powerpoint/2010/main" val="12065857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dirty="0"/>
              <a:t>PRESENTERS: </a:t>
            </a:r>
            <a:r>
              <a:rPr lang="en-US" dirty="0"/>
              <a:t>In this activity, you’ll share three different scenarios of disinformation, present your audience with three different options for response, then discuss the appropriate response for each scenario based on the response framework. </a:t>
            </a:r>
          </a:p>
        </p:txBody>
      </p:sp>
      <p:sp>
        <p:nvSpPr>
          <p:cNvPr id="4" name="Slide Number Placeholder 3"/>
          <p:cNvSpPr>
            <a:spLocks noGrp="1"/>
          </p:cNvSpPr>
          <p:nvPr>
            <p:ph type="sldNum" sz="quarter" idx="5"/>
          </p:nvPr>
        </p:nvSpPr>
        <p:spPr/>
        <p:txBody>
          <a:bodyPr/>
          <a:lstStyle/>
          <a:p>
            <a:fld id="{78769A5C-C951-C74D-A210-7C8E2E43EA71}" type="slidenum">
              <a:rPr lang="en-US" smtClean="0"/>
              <a:t>23</a:t>
            </a:fld>
            <a:endParaRPr lang="en-US"/>
          </a:p>
        </p:txBody>
      </p:sp>
    </p:spTree>
    <p:extLst>
      <p:ext uri="{BB962C8B-B14F-4D97-AF65-F5344CB8AC3E}">
        <p14:creationId xmlns:p14="http://schemas.microsoft.com/office/powerpoint/2010/main" val="2227295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24</a:t>
            </a:fld>
            <a:endParaRPr lang="en-US"/>
          </a:p>
        </p:txBody>
      </p:sp>
    </p:spTree>
    <p:extLst>
      <p:ext uri="{BB962C8B-B14F-4D97-AF65-F5344CB8AC3E}">
        <p14:creationId xmlns:p14="http://schemas.microsoft.com/office/powerpoint/2010/main" val="1828694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a:p>
        </p:txBody>
      </p:sp>
      <p:sp>
        <p:nvSpPr>
          <p:cNvPr id="4" name="Slide Number Placeholder 3"/>
          <p:cNvSpPr>
            <a:spLocks noGrp="1"/>
          </p:cNvSpPr>
          <p:nvPr>
            <p:ph type="sldNum" sz="quarter" idx="5"/>
          </p:nvPr>
        </p:nvSpPr>
        <p:spPr/>
        <p:txBody>
          <a:bodyPr/>
          <a:lstStyle/>
          <a:p>
            <a:fld id="{78769A5C-C951-C74D-A210-7C8E2E43EA71}" type="slidenum">
              <a:rPr lang="en-US" smtClean="0"/>
              <a:t>25</a:t>
            </a:fld>
            <a:endParaRPr lang="en-US"/>
          </a:p>
        </p:txBody>
      </p:sp>
    </p:spTree>
    <p:extLst>
      <p:ext uri="{BB962C8B-B14F-4D97-AF65-F5344CB8AC3E}">
        <p14:creationId xmlns:p14="http://schemas.microsoft.com/office/powerpoint/2010/main" val="5764569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solidFill>
                  <a:schemeClr val="bg1"/>
                </a:solidFill>
                <a:latin typeface="Merriweather" pitchFamily="2" charset="77"/>
              </a:rPr>
              <a:t>This is a high impact – low spread scenario. This incorrect information can have significant consequences for peoples’ opportunity to vote but is not being widely spread.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solidFill>
                <a:schemeClr val="bg1"/>
              </a:solidFill>
              <a:latin typeface="Merriweather" pitchFamily="2" charset="77"/>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solidFill>
                  <a:schemeClr val="bg1"/>
                </a:solidFill>
                <a:latin typeface="Merriweather" pitchFamily="2" charset="77"/>
              </a:rPr>
              <a:t>Recommended response: Don’t repeat the misinformation or spread it any further. Instead, c</a:t>
            </a:r>
            <a:r>
              <a:rPr lang="en-US" sz="1800" b="0" i="0" dirty="0">
                <a:solidFill>
                  <a:srgbClr val="000000"/>
                </a:solidFill>
                <a:effectLst/>
                <a:latin typeface="Calibri" panose="020F0502020204030204" pitchFamily="34" charset="0"/>
              </a:rPr>
              <a:t>larify by sharing the right information on your feed or with your networks, without sharing the misinformation.  </a:t>
            </a:r>
            <a:endParaRPr lang="en-US" sz="1200" dirty="0">
              <a:solidFill>
                <a:schemeClr val="bg1"/>
              </a:solidFill>
              <a:latin typeface="Merriweather" pitchFamily="2" charset="77"/>
            </a:endParaRPr>
          </a:p>
          <a:p>
            <a:pPr rtl="0" fontAlgn="base"/>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26</a:t>
            </a:fld>
            <a:endParaRPr lang="en-US"/>
          </a:p>
        </p:txBody>
      </p:sp>
    </p:spTree>
    <p:extLst>
      <p:ext uri="{BB962C8B-B14F-4D97-AF65-F5344CB8AC3E}">
        <p14:creationId xmlns:p14="http://schemas.microsoft.com/office/powerpoint/2010/main" val="12574679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1" u="none" strike="noStrike" dirty="0">
                <a:solidFill>
                  <a:srgbClr val="000000"/>
                </a:solidFill>
                <a:effectLst/>
                <a:latin typeface="Calibri" panose="020F0502020204030204" pitchFamily="34" charset="0"/>
              </a:rPr>
              <a:t>PRESENTER: </a:t>
            </a:r>
            <a:r>
              <a:rPr lang="en-US" sz="1800" b="0" i="0" u="none" strike="noStrike" dirty="0">
                <a:solidFill>
                  <a:srgbClr val="000000"/>
                </a:solidFill>
                <a:effectLst/>
                <a:latin typeface="Calibri" panose="020F0502020204030204" pitchFamily="34" charset="0"/>
              </a:rPr>
              <a:t>Read the scenario</a:t>
            </a:r>
            <a:r>
              <a:rPr lang="en-US" sz="1800" b="0" i="0" dirty="0">
                <a:solidFill>
                  <a:srgbClr val="444444"/>
                </a:solidFill>
                <a:effectLst/>
                <a:latin typeface="Calibri" panose="020F0502020204030204" pitchFamily="34" charset="0"/>
              </a:rPr>
              <a:t>​ and then present the three response options in the following slide. </a:t>
            </a:r>
            <a:endParaRPr lang="en-US" b="0" i="0" dirty="0">
              <a:solidFill>
                <a:srgbClr val="444444"/>
              </a:solidFill>
              <a:effectLst/>
              <a:latin typeface="Calibri" panose="020F0502020204030204" pitchFamily="34" charset="0"/>
            </a:endParaRPr>
          </a:p>
          <a:p>
            <a:pPr rtl="0" fontAlgn="base"/>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27</a:t>
            </a:fld>
            <a:endParaRPr lang="en-US"/>
          </a:p>
        </p:txBody>
      </p:sp>
    </p:spTree>
    <p:extLst>
      <p:ext uri="{BB962C8B-B14F-4D97-AF65-F5344CB8AC3E}">
        <p14:creationId xmlns:p14="http://schemas.microsoft.com/office/powerpoint/2010/main" val="3248630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a:p>
        </p:txBody>
      </p:sp>
      <p:sp>
        <p:nvSpPr>
          <p:cNvPr id="4" name="Slide Number Placeholder 3"/>
          <p:cNvSpPr>
            <a:spLocks noGrp="1"/>
          </p:cNvSpPr>
          <p:nvPr>
            <p:ph type="sldNum" sz="quarter" idx="5"/>
          </p:nvPr>
        </p:nvSpPr>
        <p:spPr/>
        <p:txBody>
          <a:bodyPr/>
          <a:lstStyle/>
          <a:p>
            <a:fld id="{78769A5C-C951-C74D-A210-7C8E2E43EA71}" type="slidenum">
              <a:rPr lang="en-US" smtClean="0"/>
              <a:t>28</a:t>
            </a:fld>
            <a:endParaRPr lang="en-US"/>
          </a:p>
        </p:txBody>
      </p:sp>
    </p:spTree>
    <p:extLst>
      <p:ext uri="{BB962C8B-B14F-4D97-AF65-F5344CB8AC3E}">
        <p14:creationId xmlns:p14="http://schemas.microsoft.com/office/powerpoint/2010/main" val="3833862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solidFill>
                  <a:schemeClr val="bg1"/>
                </a:solidFill>
                <a:latin typeface="Merriweather" pitchFamily="2" charset="77"/>
              </a:rPr>
              <a:t>This is a high impact – high spread scenario. This incorrect information can have significant consequences for peoples’ opportunity to vote and is being widely spread.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solidFill>
                <a:schemeClr val="bg1"/>
              </a:solidFill>
              <a:latin typeface="Merriweather" pitchFamily="2" charset="77"/>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solidFill>
                  <a:schemeClr val="bg1"/>
                </a:solidFill>
                <a:latin typeface="Merriweather" pitchFamily="2" charset="77"/>
              </a:rPr>
              <a:t>First, d</a:t>
            </a:r>
            <a:r>
              <a:rPr lang="en-US" b="0" i="0" dirty="0">
                <a:solidFill>
                  <a:srgbClr val="000000"/>
                </a:solidFill>
                <a:effectLst/>
                <a:latin typeface="WordVisi_MSFontService"/>
              </a:rPr>
              <a:t>on’t repeat the disinformation by taking screenshots and sharing them or highlighting the disinformation in any other ways!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dirty="0">
              <a:solidFill>
                <a:srgbClr val="000000"/>
              </a:solidFill>
              <a:effectLst/>
              <a:latin typeface="WordVisi_MSFontService"/>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WordVisi_MSFontService"/>
              </a:rPr>
              <a:t>Second, report this behavior to the relevant authorities where you are, whether it’s campus administration and/or law enforcement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dirty="0">
              <a:solidFill>
                <a:srgbClr val="000000"/>
              </a:solidFill>
              <a:effectLst/>
              <a:latin typeface="WordVisi_MSFontService"/>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WordVisi_MSFontService"/>
              </a:rPr>
              <a:t>Third, </a:t>
            </a:r>
            <a:r>
              <a:rPr lang="en-US" sz="1000" dirty="0">
                <a:solidFill>
                  <a:schemeClr val="bg1"/>
                </a:solidFill>
                <a:latin typeface="Merriweather" pitchFamily="2" charset="77"/>
              </a:rPr>
              <a:t>c</a:t>
            </a:r>
            <a:r>
              <a:rPr lang="en-US" sz="1200" b="0" i="0" dirty="0">
                <a:solidFill>
                  <a:srgbClr val="000000"/>
                </a:solidFill>
                <a:effectLst/>
                <a:latin typeface="Calibri" panose="020F0502020204030204" pitchFamily="34" charset="0"/>
              </a:rPr>
              <a:t>larify by sharing the right information on your feed or with your networks, without sharing the misinformation.</a:t>
            </a:r>
            <a:endParaRPr lang="en-US" b="0" i="0" dirty="0">
              <a:solidFill>
                <a:srgbClr val="000000"/>
              </a:solidFill>
              <a:effectLst/>
              <a:latin typeface="WordVisi_MSFontService"/>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dirty="0">
              <a:solidFill>
                <a:srgbClr val="000000"/>
              </a:solidFill>
              <a:effectLst/>
              <a:latin typeface="WordVisi_MSFontService"/>
            </a:endParaRPr>
          </a:p>
          <a:p>
            <a:pPr rtl="0" fontAlgn="base"/>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29</a:t>
            </a:fld>
            <a:endParaRPr lang="en-US"/>
          </a:p>
        </p:txBody>
      </p:sp>
    </p:spTree>
    <p:extLst>
      <p:ext uri="{BB962C8B-B14F-4D97-AF65-F5344CB8AC3E}">
        <p14:creationId xmlns:p14="http://schemas.microsoft.com/office/powerpoint/2010/main" val="430539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30</a:t>
            </a:fld>
            <a:endParaRPr lang="en-US"/>
          </a:p>
        </p:txBody>
      </p:sp>
    </p:spTree>
    <p:extLst>
      <p:ext uri="{BB962C8B-B14F-4D97-AF65-F5344CB8AC3E}">
        <p14:creationId xmlns:p14="http://schemas.microsoft.com/office/powerpoint/2010/main" val="11326706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endParaRPr lang="en-US"/>
          </a:p>
        </p:txBody>
      </p:sp>
      <p:sp>
        <p:nvSpPr>
          <p:cNvPr id="4" name="Slide Number Placeholder 3"/>
          <p:cNvSpPr>
            <a:spLocks noGrp="1"/>
          </p:cNvSpPr>
          <p:nvPr>
            <p:ph type="sldNum" sz="quarter" idx="5"/>
          </p:nvPr>
        </p:nvSpPr>
        <p:spPr/>
        <p:txBody>
          <a:bodyPr/>
          <a:lstStyle/>
          <a:p>
            <a:fld id="{78769A5C-C951-C74D-A210-7C8E2E43EA71}" type="slidenum">
              <a:rPr lang="en-US" smtClean="0"/>
              <a:t>31</a:t>
            </a:fld>
            <a:endParaRPr lang="en-US"/>
          </a:p>
        </p:txBody>
      </p:sp>
    </p:spTree>
    <p:extLst>
      <p:ext uri="{BB962C8B-B14F-4D97-AF65-F5344CB8AC3E}">
        <p14:creationId xmlns:p14="http://schemas.microsoft.com/office/powerpoint/2010/main" val="2887287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3</a:t>
            </a:fld>
            <a:endParaRPr lang="en-US"/>
          </a:p>
        </p:txBody>
      </p:sp>
    </p:spTree>
    <p:extLst>
      <p:ext uri="{BB962C8B-B14F-4D97-AF65-F5344CB8AC3E}">
        <p14:creationId xmlns:p14="http://schemas.microsoft.com/office/powerpoint/2010/main" val="11329287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solidFill>
                  <a:schemeClr val="bg1"/>
                </a:solidFill>
                <a:latin typeface="Merriweather" pitchFamily="2" charset="77"/>
              </a:rPr>
              <a:t>This is definitely another high impact – high spread scenario.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solidFill>
                <a:schemeClr val="bg1"/>
              </a:solidFill>
              <a:latin typeface="Merriweather" pitchFamily="2" charset="77"/>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solidFill>
                  <a:schemeClr val="bg1"/>
                </a:solidFill>
                <a:latin typeface="Merriweather" pitchFamily="2" charset="77"/>
              </a:rPr>
              <a:t>While it’s important to not share the post and to highlight and share credible sources of information instead, in this particular case the individual spreading the disinformation may be doing it unwittingly, influenced by other bad actors—especially anti-democratic forces—who have intentionally pushed this type of disinformation.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solidFill>
                <a:schemeClr val="bg1"/>
              </a:solidFill>
              <a:latin typeface="Merriweather" pitchFamily="2" charset="77"/>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WordVisi_MSFontService"/>
              </a:rPr>
              <a:t>In instances like this, when a specific disinformation narrative is gaining widespread traction—and especially when you see it creeping into mainstream media and public discourse—you may need to directly address the specific disinformation  itself. While the bar should be high for this (remember that you want to avoid amplifying disinformation if possible) there is a specific recommended approach for doing so—a technique known as a “truth sandwich.”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dirty="0">
              <a:solidFill>
                <a:srgbClr val="000000"/>
              </a:solidFill>
              <a:effectLst/>
              <a:latin typeface="WordVisi_MSFontService"/>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000000"/>
                </a:solidFill>
                <a:effectLst/>
                <a:latin typeface="WordVisi_MSFontService"/>
              </a:rPr>
              <a:t>With this approach you lead first with the correct and accurate information you are trying to convey, </a:t>
            </a:r>
            <a:r>
              <a:rPr lang="en-US" b="0" i="1" dirty="0">
                <a:solidFill>
                  <a:srgbClr val="000000"/>
                </a:solidFill>
                <a:effectLst/>
                <a:latin typeface="WordVisi_MSFontService"/>
              </a:rPr>
              <a:t>not </a:t>
            </a:r>
            <a:r>
              <a:rPr lang="en-US" b="0" i="0" dirty="0">
                <a:solidFill>
                  <a:srgbClr val="000000"/>
                </a:solidFill>
                <a:effectLst/>
                <a:latin typeface="WordVisi_MSFontService"/>
              </a:rPr>
              <a:t>with the disinformation. You then follow that with a brief reference to the disinformation you are countering—and explicitly indicate that the claim being made is false. Name the bad actors behind it if possible as well. Lastly, close by repeating the correct and accurate information again, including recommended resources and trusted sources of information about the topic.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dirty="0">
              <a:solidFill>
                <a:srgbClr val="000000"/>
              </a:solidFill>
              <a:effectLst/>
              <a:latin typeface="WordVisi_MSFontService"/>
            </a:endParaRPr>
          </a:p>
          <a:p>
            <a:pPr rtl="0" fontAlgn="base"/>
            <a:r>
              <a:rPr lang="en-US" b="0" i="0" dirty="0">
                <a:solidFill>
                  <a:srgbClr val="000000"/>
                </a:solidFill>
                <a:effectLst/>
                <a:latin typeface="WordVisi_MSFontService"/>
              </a:rPr>
              <a:t>One last thing: When you are communicating the correct information and facts, do not do so by repeating the disinformation with a negation, such as ”Universities are NOT tracking individual student voting behavior.” Research shows people are more likely to remember the point of disinformation—“Universities are tracking individual student voting behavior.”—than the negation of it. </a:t>
            </a: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solidFill>
                <a:schemeClr val="bg1"/>
              </a:solidFill>
              <a:latin typeface="Merriweather" pitchFamily="2" charset="77"/>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200" dirty="0">
              <a:solidFill>
                <a:schemeClr val="bg1"/>
              </a:solidFill>
              <a:latin typeface="Merriweather" pitchFamily="2" charset="77"/>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32</a:t>
            </a:fld>
            <a:endParaRPr lang="en-US"/>
          </a:p>
        </p:txBody>
      </p:sp>
    </p:spTree>
    <p:extLst>
      <p:ext uri="{BB962C8B-B14F-4D97-AF65-F5344CB8AC3E}">
        <p14:creationId xmlns:p14="http://schemas.microsoft.com/office/powerpoint/2010/main" val="28729156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UCSMercury"/>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35</a:t>
            </a:fld>
            <a:endParaRPr lang="en-US"/>
          </a:p>
        </p:txBody>
      </p:sp>
    </p:spTree>
    <p:extLst>
      <p:ext uri="{BB962C8B-B14F-4D97-AF65-F5344CB8AC3E}">
        <p14:creationId xmlns:p14="http://schemas.microsoft.com/office/powerpoint/2010/main" val="4917456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i="1" dirty="0"/>
              <a:t>PRESENTERS: </a:t>
            </a:r>
            <a:r>
              <a:rPr lang="en-US" sz="1800" i="0" dirty="0"/>
              <a:t>Break up your audience into groups of three or four to discuss. </a:t>
            </a:r>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36</a:t>
            </a:fld>
            <a:endParaRPr lang="en-US"/>
          </a:p>
        </p:txBody>
      </p:sp>
    </p:spTree>
    <p:extLst>
      <p:ext uri="{BB962C8B-B14F-4D97-AF65-F5344CB8AC3E}">
        <p14:creationId xmlns:p14="http://schemas.microsoft.com/office/powerpoint/2010/main" val="4088019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37</a:t>
            </a:fld>
            <a:endParaRPr lang="en-US"/>
          </a:p>
        </p:txBody>
      </p:sp>
    </p:spTree>
    <p:extLst>
      <p:ext uri="{BB962C8B-B14F-4D97-AF65-F5344CB8AC3E}">
        <p14:creationId xmlns:p14="http://schemas.microsoft.com/office/powerpoint/2010/main" val="4285569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Background, context, and supporting science and research for reference.</a:t>
            </a:r>
          </a:p>
          <a:p>
            <a:endParaRPr lang="en-US" sz="1800" dirty="0"/>
          </a:p>
          <a:p>
            <a:r>
              <a:rPr lang="en-US" sz="1800" dirty="0"/>
              <a:t>From Sabrina Joy Stevens:</a:t>
            </a:r>
          </a:p>
          <a:p>
            <a:endParaRPr lang="en-US" sz="1800" dirty="0"/>
          </a:p>
          <a:p>
            <a:pPr algn="l" rtl="0" fontAlgn="base"/>
            <a:r>
              <a:rPr lang="en-US" sz="1800" b="1" i="0" dirty="0">
                <a:solidFill>
                  <a:srgbClr val="000000"/>
                </a:solidFill>
                <a:effectLst/>
                <a:latin typeface="Work Sans" pitchFamily="2" charset="0"/>
              </a:rPr>
              <a:t>Why I focus on storytelling:</a:t>
            </a:r>
            <a:r>
              <a:rPr lang="en-US" sz="1800" b="0" i="0" dirty="0">
                <a:solidFill>
                  <a:srgbClr val="000000"/>
                </a:solidFill>
                <a:effectLst/>
                <a:latin typeface="Work Sans" pitchFamily="2"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Work Sans" pitchFamily="2" charset="0"/>
              </a:rPr>
              <a:t>I believe in – and teach – the power of story and metaphor because people have relied on storytelling to share knowledge and build culture for thousands of years. A robust, diverse body of research across multiple psychological disciplines supports this approach, affirming that: </a:t>
            </a:r>
            <a:endParaRPr lang="en-US"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US" sz="1800" b="1" i="0" dirty="0">
                <a:solidFill>
                  <a:srgbClr val="000000"/>
                </a:solidFill>
                <a:effectLst/>
                <a:latin typeface="Work Sans" pitchFamily="2" charset="0"/>
              </a:rPr>
              <a:t>Story is central to how people think and learn.</a:t>
            </a:r>
            <a:r>
              <a:rPr lang="en-US" sz="1800" b="0" i="0" dirty="0">
                <a:solidFill>
                  <a:srgbClr val="000000"/>
                </a:solidFill>
                <a:effectLst/>
                <a:latin typeface="Work Sans" pitchFamily="2" charset="0"/>
              </a:rPr>
              <a:t>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Alison Gopnik, Andrew N. Meltzoff, &amp; Patricia K. Kuhl (1999). </a:t>
            </a:r>
            <a:r>
              <a:rPr lang="en-US" sz="1800" b="0" i="1" dirty="0">
                <a:solidFill>
                  <a:srgbClr val="000000"/>
                </a:solidFill>
                <a:effectLst/>
                <a:latin typeface="Work Sans" pitchFamily="2" charset="0"/>
              </a:rPr>
              <a:t>The Scientist in the Crib: Minds, Brains, and How Children Learn</a:t>
            </a:r>
            <a:r>
              <a:rPr lang="en-US" sz="1800" b="0" i="0" dirty="0">
                <a:solidFill>
                  <a:srgbClr val="000000"/>
                </a:solidFill>
                <a:effectLst/>
                <a:latin typeface="Work Sans" pitchFamily="2" charset="0"/>
              </a:rPr>
              <a:t>. HarperCollins Publishers, New York, NY.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National Research Council (2000). </a:t>
            </a:r>
            <a:r>
              <a:rPr lang="en-US" sz="1800" b="0" i="1" dirty="0">
                <a:solidFill>
                  <a:srgbClr val="000000"/>
                </a:solidFill>
                <a:effectLst/>
                <a:latin typeface="Work Sans" pitchFamily="2" charset="0"/>
              </a:rPr>
              <a:t>How People Learn: Brain, Mind, Experience, and School (Expanded Ed.)</a:t>
            </a:r>
            <a:r>
              <a:rPr lang="en-US" sz="1800" b="0" i="0" dirty="0">
                <a:solidFill>
                  <a:srgbClr val="000000"/>
                </a:solidFill>
                <a:effectLst/>
                <a:latin typeface="Work Sans" pitchFamily="2" charset="0"/>
              </a:rPr>
              <a:t>. The National Academies Press, Washington, DC.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Jonathan Gottschall (2012). </a:t>
            </a:r>
            <a:r>
              <a:rPr lang="en-US" sz="1800" b="0" i="1" dirty="0">
                <a:solidFill>
                  <a:srgbClr val="000000"/>
                </a:solidFill>
                <a:effectLst/>
                <a:latin typeface="Work Sans" pitchFamily="2" charset="0"/>
              </a:rPr>
              <a:t>The Storytelling Animal: How Stories Make Us Human</a:t>
            </a:r>
            <a:r>
              <a:rPr lang="en-US" sz="1800" b="0" i="0" dirty="0">
                <a:solidFill>
                  <a:srgbClr val="000000"/>
                </a:solidFill>
                <a:effectLst/>
                <a:latin typeface="Work Sans" pitchFamily="2" charset="0"/>
              </a:rPr>
              <a:t>. Houghton Mifflin Harcourt, Boston, MA.  </a:t>
            </a:r>
            <a:endParaRPr lang="en-US" sz="1800" b="0" i="0"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1" i="0" dirty="0">
                <a:solidFill>
                  <a:srgbClr val="000000"/>
                </a:solidFill>
                <a:effectLst/>
                <a:latin typeface="Work Sans" pitchFamily="2" charset="0"/>
              </a:rPr>
              <a:t>Metaphor plays a critical role in reasoning processes.</a:t>
            </a:r>
            <a:r>
              <a:rPr lang="en-US" sz="1800" b="0" i="0" dirty="0">
                <a:solidFill>
                  <a:srgbClr val="000000"/>
                </a:solidFill>
                <a:effectLst/>
                <a:latin typeface="Work Sans" pitchFamily="2" charset="0"/>
              </a:rPr>
              <a:t>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George Lakoff &amp; Mark Johnson (1980, 2003). </a:t>
            </a:r>
            <a:r>
              <a:rPr lang="en-US" sz="1800" b="0" i="1" dirty="0">
                <a:solidFill>
                  <a:srgbClr val="000000"/>
                </a:solidFill>
                <a:effectLst/>
                <a:latin typeface="Work Sans" pitchFamily="2" charset="0"/>
              </a:rPr>
              <a:t>Metaphors We Live By. </a:t>
            </a:r>
            <a:r>
              <a:rPr lang="en-US" sz="1800" b="0" i="0" dirty="0">
                <a:solidFill>
                  <a:srgbClr val="000000"/>
                </a:solidFill>
                <a:effectLst/>
                <a:latin typeface="Work Sans" pitchFamily="2" charset="0"/>
              </a:rPr>
              <a:t>University of Chicago Press, Chicago, IL.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Paul H. Thibodeau, Lera Boroditsky (2011). “</a:t>
            </a:r>
            <a:r>
              <a:rPr lang="en-US" sz="1800" b="0" i="0" u="sng" strike="noStrike" dirty="0">
                <a:solidFill>
                  <a:srgbClr val="0563C1"/>
                </a:solidFill>
                <a:effectLst/>
                <a:latin typeface="Work Sans" pitchFamily="2" charset="0"/>
                <a:hlinkClick r:id="rId3"/>
              </a:rPr>
              <a:t>Metaphors We Think With: The Role of Metaphor in Reasoning</a:t>
            </a:r>
            <a:r>
              <a:rPr lang="en-US" sz="1800" b="0" i="0" dirty="0">
                <a:solidFill>
                  <a:srgbClr val="000000"/>
                </a:solidFill>
                <a:effectLst/>
                <a:latin typeface="Work Sans" pitchFamily="2" charset="0"/>
              </a:rPr>
              <a:t>.” </a:t>
            </a:r>
            <a:r>
              <a:rPr lang="en-US" sz="1800" b="0" i="0" dirty="0" err="1">
                <a:solidFill>
                  <a:srgbClr val="000000"/>
                </a:solidFill>
                <a:effectLst/>
                <a:latin typeface="Work Sans" pitchFamily="2" charset="0"/>
              </a:rPr>
              <a:t>PLoS</a:t>
            </a:r>
            <a:r>
              <a:rPr lang="en-US" sz="1800" b="0" i="0" dirty="0">
                <a:solidFill>
                  <a:srgbClr val="000000"/>
                </a:solidFill>
                <a:effectLst/>
                <a:latin typeface="Work Sans" pitchFamily="2" charset="0"/>
              </a:rPr>
              <a:t> ONE 6(2): e16782 </a:t>
            </a:r>
            <a:endParaRPr lang="en-US" sz="1800" b="0" i="0"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1" i="0" dirty="0">
                <a:solidFill>
                  <a:srgbClr val="000000"/>
                </a:solidFill>
                <a:effectLst/>
                <a:latin typeface="Work Sans" pitchFamily="2" charset="0"/>
              </a:rPr>
              <a:t>Storytelling helps audiences better understand issues of public concern.</a:t>
            </a:r>
            <a:r>
              <a:rPr lang="en-US" sz="1800" b="0" i="0" dirty="0">
                <a:solidFill>
                  <a:srgbClr val="000000"/>
                </a:solidFill>
                <a:effectLst/>
                <a:latin typeface="Work Sans" pitchFamily="2" charset="0"/>
              </a:rPr>
              <a:t>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Brandi S. Morris, </a:t>
            </a:r>
            <a:r>
              <a:rPr lang="en-US" sz="1800" b="0" i="0" dirty="0" err="1">
                <a:solidFill>
                  <a:srgbClr val="000000"/>
                </a:solidFill>
                <a:effectLst/>
                <a:latin typeface="Work Sans" pitchFamily="2" charset="0"/>
              </a:rPr>
              <a:t>Polymeros</a:t>
            </a:r>
            <a:r>
              <a:rPr lang="en-US" sz="1800" b="0" i="0" dirty="0">
                <a:solidFill>
                  <a:srgbClr val="000000"/>
                </a:solidFill>
                <a:effectLst/>
                <a:latin typeface="Work Sans" pitchFamily="2" charset="0"/>
              </a:rPr>
              <a:t> </a:t>
            </a:r>
            <a:r>
              <a:rPr lang="en-US" sz="1800" b="0" i="0" dirty="0" err="1">
                <a:solidFill>
                  <a:srgbClr val="000000"/>
                </a:solidFill>
                <a:effectLst/>
                <a:latin typeface="Work Sans" pitchFamily="2" charset="0"/>
              </a:rPr>
              <a:t>Chrysochou</a:t>
            </a:r>
            <a:r>
              <a:rPr lang="en-US" sz="1800" b="0" i="0" dirty="0">
                <a:solidFill>
                  <a:srgbClr val="000000"/>
                </a:solidFill>
                <a:effectLst/>
                <a:latin typeface="Work Sans" pitchFamily="2" charset="0"/>
              </a:rPr>
              <a:t>, Jacob </a:t>
            </a:r>
            <a:r>
              <a:rPr lang="en-US" sz="1800" b="0" i="0" dirty="0" err="1">
                <a:solidFill>
                  <a:srgbClr val="000000"/>
                </a:solidFill>
                <a:effectLst/>
                <a:latin typeface="Work Sans" pitchFamily="2" charset="0"/>
              </a:rPr>
              <a:t>Dalgaard</a:t>
            </a:r>
            <a:r>
              <a:rPr lang="en-US" sz="1800" b="0" i="0" dirty="0">
                <a:solidFill>
                  <a:srgbClr val="000000"/>
                </a:solidFill>
                <a:effectLst/>
                <a:latin typeface="Work Sans" pitchFamily="2" charset="0"/>
              </a:rPr>
              <a:t> Christensen, Jacob L. </a:t>
            </a:r>
            <a:r>
              <a:rPr lang="en-US" sz="1800" b="0" i="0" dirty="0" err="1">
                <a:solidFill>
                  <a:srgbClr val="000000"/>
                </a:solidFill>
                <a:effectLst/>
                <a:latin typeface="Work Sans" pitchFamily="2" charset="0"/>
              </a:rPr>
              <a:t>Orquin</a:t>
            </a:r>
            <a:r>
              <a:rPr lang="en-US" sz="1800" b="0" i="0" dirty="0">
                <a:solidFill>
                  <a:srgbClr val="000000"/>
                </a:solidFill>
                <a:effectLst/>
                <a:latin typeface="Work Sans" pitchFamily="2" charset="0"/>
              </a:rPr>
              <a:t>, Jorge Barraza, Paul J. Zak &amp; Panagiotis </a:t>
            </a:r>
            <a:r>
              <a:rPr lang="en-US" sz="1800" b="0" i="0" dirty="0" err="1">
                <a:solidFill>
                  <a:srgbClr val="000000"/>
                </a:solidFill>
                <a:effectLst/>
                <a:latin typeface="Work Sans" pitchFamily="2" charset="0"/>
              </a:rPr>
              <a:t>Mitkidis</a:t>
            </a:r>
            <a:r>
              <a:rPr lang="en-US" sz="1800" b="0" i="0" dirty="0">
                <a:solidFill>
                  <a:srgbClr val="000000"/>
                </a:solidFill>
                <a:effectLst/>
                <a:latin typeface="Work Sans" pitchFamily="2" charset="0"/>
              </a:rPr>
              <a:t> (2019). “</a:t>
            </a:r>
            <a:r>
              <a:rPr lang="en-US" sz="1800" b="0" i="0" u="sng" strike="noStrike" dirty="0">
                <a:solidFill>
                  <a:srgbClr val="0563C1"/>
                </a:solidFill>
                <a:effectLst/>
                <a:latin typeface="Work Sans" pitchFamily="2" charset="0"/>
                <a:hlinkClick r:id="rId4"/>
              </a:rPr>
              <a:t>Stories vs. facts: triggering emotion and action-taking on climate change</a:t>
            </a:r>
            <a:r>
              <a:rPr lang="en-US" sz="1800" b="0" i="0" dirty="0">
                <a:solidFill>
                  <a:srgbClr val="000000"/>
                </a:solidFill>
                <a:effectLst/>
                <a:latin typeface="Work Sans" pitchFamily="2" charset="0"/>
              </a:rPr>
              <a:t>.” </a:t>
            </a:r>
            <a:r>
              <a:rPr lang="en-US" sz="1800" b="0" i="1" dirty="0">
                <a:solidFill>
                  <a:srgbClr val="000000"/>
                </a:solidFill>
                <a:effectLst/>
                <a:latin typeface="Work Sans" pitchFamily="2" charset="0"/>
              </a:rPr>
              <a:t>Climatic Change, </a:t>
            </a:r>
            <a:r>
              <a:rPr lang="en-US" sz="1800" b="0" i="0" dirty="0">
                <a:solidFill>
                  <a:srgbClr val="000000"/>
                </a:solidFill>
                <a:effectLst/>
                <a:latin typeface="Work Sans" pitchFamily="2" charset="0"/>
              </a:rPr>
              <a:t>154, 19-36 </a:t>
            </a:r>
            <a:endParaRPr lang="en-US" sz="1800" b="0" i="0" dirty="0">
              <a:solidFill>
                <a:srgbClr val="000000"/>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38</a:t>
            </a:fld>
            <a:endParaRPr lang="en-US"/>
          </a:p>
        </p:txBody>
      </p:sp>
    </p:spTree>
    <p:extLst>
      <p:ext uri="{BB962C8B-B14F-4D97-AF65-F5344CB8AC3E}">
        <p14:creationId xmlns:p14="http://schemas.microsoft.com/office/powerpoint/2010/main" val="4165993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UCSMercury"/>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39</a:t>
            </a:fld>
            <a:endParaRPr lang="en-US"/>
          </a:p>
        </p:txBody>
      </p:sp>
    </p:spTree>
    <p:extLst>
      <p:ext uri="{BB962C8B-B14F-4D97-AF65-F5344CB8AC3E}">
        <p14:creationId xmlns:p14="http://schemas.microsoft.com/office/powerpoint/2010/main" val="12295474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UCSMercury"/>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40</a:t>
            </a:fld>
            <a:endParaRPr lang="en-US"/>
          </a:p>
        </p:txBody>
      </p:sp>
    </p:spTree>
    <p:extLst>
      <p:ext uri="{BB962C8B-B14F-4D97-AF65-F5344CB8AC3E}">
        <p14:creationId xmlns:p14="http://schemas.microsoft.com/office/powerpoint/2010/main" val="3818463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highlight some of the common pitfalls you may see, and to highlight an example of how to address these common pitfalls, let’s look at an example that Sabrina references in one of the video clips.</a:t>
            </a:r>
          </a:p>
          <a:p>
            <a:endParaRPr lang="en-US" dirty="0"/>
          </a:p>
          <a:p>
            <a:r>
              <a:rPr lang="en-US" dirty="0"/>
              <a:t>I’m going to read a written description of a piece of disinformation, and then read a example of how to respond to the disinformation without repeating or amplifying it.</a:t>
            </a:r>
          </a:p>
          <a:p>
            <a:endParaRPr lang="en-US" dirty="0"/>
          </a:p>
          <a:p>
            <a:r>
              <a:rPr lang="en-US" i="1" dirty="0"/>
              <a:t>After it was announced that registered voters in Michigan would receive applications for absentee ballots in the mail, “Trump took to Twitter to claim that the move was done ‘illegally’… Trump later </a:t>
            </a:r>
            <a:r>
              <a:rPr lang="en-US" i="1" dirty="0">
                <a:hlinkClick r:id="rId3"/>
              </a:rPr>
              <a:t>threatened to suspend federal funding</a:t>
            </a:r>
            <a:r>
              <a:rPr lang="en-US" i="1" dirty="0"/>
              <a:t> to Nevada, which is holding a mail-in primary election, claiming it would create a ‘great Voter Fraud scenario’ and allow people to ‘cheat in elections,’” the Hill reports. </a:t>
            </a:r>
            <a:endParaRPr lang="en-US" dirty="0"/>
          </a:p>
          <a:p>
            <a:endParaRPr lang="en-US" dirty="0"/>
          </a:p>
          <a:p>
            <a:r>
              <a:rPr lang="en-US" dirty="0"/>
              <a:t>And here’s how this was replaced in the example…</a:t>
            </a:r>
          </a:p>
          <a:p>
            <a:r>
              <a:rPr lang="en-US" i="1" dirty="0"/>
              <a:t>On Wednesday, President Trump </a:t>
            </a:r>
            <a:r>
              <a:rPr lang="en-US" i="1" dirty="0">
                <a:hlinkClick r:id="rId4"/>
              </a:rPr>
              <a:t>attacked states like Michigan and Nevada</a:t>
            </a:r>
            <a:r>
              <a:rPr lang="en-US" i="1" dirty="0"/>
              <a:t> for protecting voters’ from COVID-19 in upcoming elections by sending applications for absentee ballots. </a:t>
            </a:r>
            <a:endParaRPr lang="en-US" dirty="0"/>
          </a:p>
          <a:p>
            <a:endParaRPr lang="en-US" dirty="0"/>
          </a:p>
          <a:p>
            <a:r>
              <a:rPr lang="en-US" dirty="0"/>
              <a:t>Please note how the same message was provided without repeating or elevating Trump’s lies or the tweets where they surfaced. </a:t>
            </a:r>
          </a:p>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41</a:t>
            </a:fld>
            <a:endParaRPr lang="en-US"/>
          </a:p>
        </p:txBody>
      </p:sp>
    </p:spTree>
    <p:extLst>
      <p:ext uri="{BB962C8B-B14F-4D97-AF65-F5344CB8AC3E}">
        <p14:creationId xmlns:p14="http://schemas.microsoft.com/office/powerpoint/2010/main" val="2001185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i="1" dirty="0"/>
              <a:t>PRESENTERS: </a:t>
            </a:r>
            <a:r>
              <a:rPr lang="en-US" sz="1200" b="0" i="0" u="none" strike="noStrike" dirty="0">
                <a:solidFill>
                  <a:srgbClr val="000000"/>
                </a:solidFill>
                <a:effectLst/>
                <a:latin typeface="Calibri" panose="020F0502020204030204" pitchFamily="34" charset="0"/>
              </a:rPr>
              <a:t>Discuss as a group or break into smaller groups to discuss. </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42</a:t>
            </a:fld>
            <a:endParaRPr lang="en-US"/>
          </a:p>
        </p:txBody>
      </p:sp>
    </p:spTree>
    <p:extLst>
      <p:ext uri="{BB962C8B-B14F-4D97-AF65-F5344CB8AC3E}">
        <p14:creationId xmlns:p14="http://schemas.microsoft.com/office/powerpoint/2010/main" val="742956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Background, context, and supporting science and research for reference.</a:t>
            </a:r>
          </a:p>
          <a:p>
            <a:endParaRPr lang="en-US" sz="1800" dirty="0"/>
          </a:p>
          <a:p>
            <a:r>
              <a:rPr lang="en-US" sz="1800" dirty="0"/>
              <a:t>From Sabrina Joy Stevens:</a:t>
            </a:r>
          </a:p>
          <a:p>
            <a:endParaRPr lang="en-US" sz="1800" dirty="0"/>
          </a:p>
          <a:p>
            <a:pPr algn="l" rtl="0" fontAlgn="base"/>
            <a:r>
              <a:rPr lang="en-US" sz="1800" b="1" i="0" dirty="0">
                <a:solidFill>
                  <a:srgbClr val="000000"/>
                </a:solidFill>
                <a:effectLst/>
                <a:latin typeface="Work Sans" pitchFamily="2" charset="0"/>
              </a:rPr>
              <a:t>My Three As: Accurate, Aspirational, Actionable</a:t>
            </a:r>
            <a:r>
              <a:rPr lang="en-US" sz="1800" b="0" i="0" dirty="0">
                <a:solidFill>
                  <a:srgbClr val="000000"/>
                </a:solidFill>
                <a:effectLst/>
                <a:latin typeface="Work Sans" pitchFamily="2" charset="0"/>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Work Sans" pitchFamily="2" charset="0"/>
              </a:rPr>
              <a:t>After years of observing recurring patterns in both empirically-based messaging frameworks and communications developed within highly-influential real-world campaigns, I coined the “Three As” (</a:t>
            </a:r>
            <a:r>
              <a:rPr lang="en-US" sz="1800" b="0" i="1" dirty="0">
                <a:solidFill>
                  <a:srgbClr val="000000"/>
                </a:solidFill>
                <a:effectLst/>
                <a:latin typeface="Work Sans" pitchFamily="2" charset="0"/>
              </a:rPr>
              <a:t>accurate, aspirational, actionable)</a:t>
            </a:r>
            <a:r>
              <a:rPr lang="en-US" sz="1800" b="0" i="0" dirty="0">
                <a:solidFill>
                  <a:srgbClr val="000000"/>
                </a:solidFill>
                <a:effectLst/>
                <a:latin typeface="Work Sans" pitchFamily="2" charset="0"/>
              </a:rPr>
              <a:t> to make it easier for clients and training participants to remember and implement in their own communications, particularly in the absence of time and resources for polling or message testing. Some examples of messaging frameworks and campaigns that exemplify the effectiveness of accurate, aspirational, and actionable messaging and storytelling include: </a:t>
            </a:r>
            <a:endParaRPr lang="en-US"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en-US" sz="1800" b="0" i="0" u="sng" strike="noStrike" dirty="0">
                <a:solidFill>
                  <a:srgbClr val="0563C1"/>
                </a:solidFill>
                <a:effectLst/>
                <a:latin typeface="Work Sans" pitchFamily="2" charset="0"/>
                <a:hlinkClick r:id="rId3"/>
              </a:rPr>
              <a:t>The Race Class Narrative</a:t>
            </a:r>
            <a:r>
              <a:rPr lang="en-US" sz="1800" b="0" i="0" dirty="0">
                <a:solidFill>
                  <a:srgbClr val="000000"/>
                </a:solidFill>
                <a:effectLst/>
                <a:latin typeface="Work Sans" pitchFamily="2" charset="0"/>
              </a:rPr>
              <a:t> developed by Heather McGhee, </a:t>
            </a:r>
            <a:r>
              <a:rPr lang="en-US" sz="1800" b="0" i="0" dirty="0" err="1">
                <a:solidFill>
                  <a:srgbClr val="000000"/>
                </a:solidFill>
                <a:effectLst/>
                <a:latin typeface="Work Sans" pitchFamily="2" charset="0"/>
              </a:rPr>
              <a:t>Anat</a:t>
            </a:r>
            <a:r>
              <a:rPr lang="en-US" sz="1800" b="0" i="0" dirty="0">
                <a:solidFill>
                  <a:srgbClr val="000000"/>
                </a:solidFill>
                <a:effectLst/>
                <a:latin typeface="Work Sans" pitchFamily="2" charset="0"/>
              </a:rPr>
              <a:t> </a:t>
            </a:r>
            <a:r>
              <a:rPr lang="en-US" sz="1800" b="0" i="0" dirty="0" err="1">
                <a:solidFill>
                  <a:srgbClr val="000000"/>
                </a:solidFill>
                <a:effectLst/>
                <a:latin typeface="Work Sans" pitchFamily="2" charset="0"/>
              </a:rPr>
              <a:t>Shenker</a:t>
            </a:r>
            <a:r>
              <a:rPr lang="en-US" sz="1800" b="0" i="0" dirty="0">
                <a:solidFill>
                  <a:srgbClr val="000000"/>
                </a:solidFill>
                <a:effectLst/>
                <a:latin typeface="Work Sans" pitchFamily="2" charset="0"/>
              </a:rPr>
              <a:t>-Osorio, Ian Haney López, Lake Research Partners, Brilliant Corners, SEIU, and </a:t>
            </a:r>
            <a:r>
              <a:rPr lang="en-US" sz="1800" b="0" i="0" dirty="0" err="1">
                <a:solidFill>
                  <a:srgbClr val="000000"/>
                </a:solidFill>
                <a:effectLst/>
                <a:latin typeface="Work Sans" pitchFamily="2" charset="0"/>
              </a:rPr>
              <a:t>Dēmos</a:t>
            </a:r>
            <a:r>
              <a:rPr lang="en-US" sz="1800" b="0" i="0" dirty="0">
                <a:solidFill>
                  <a:srgbClr val="000000"/>
                </a:solidFill>
                <a:effectLst/>
                <a:latin typeface="Work Sans" pitchFamily="2" charset="0"/>
              </a:rPr>
              <a:t> </a:t>
            </a:r>
            <a:endParaRPr lang="en-US" sz="1800" b="0" i="0"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dirty="0">
                <a:solidFill>
                  <a:srgbClr val="000000"/>
                </a:solidFill>
                <a:effectLst/>
                <a:latin typeface="Work Sans" pitchFamily="2" charset="0"/>
              </a:rPr>
              <a:t>The (United States-based and international) campaigns profiled in </a:t>
            </a:r>
            <a:r>
              <a:rPr lang="en-US" sz="1800" b="0" i="0" u="sng" strike="noStrike" dirty="0">
                <a:solidFill>
                  <a:srgbClr val="0563C1"/>
                </a:solidFill>
                <a:effectLst/>
                <a:latin typeface="Work Sans" pitchFamily="2" charset="0"/>
                <a:hlinkClick r:id="rId4"/>
              </a:rPr>
              <a:t>Words to Win By</a:t>
            </a:r>
            <a:r>
              <a:rPr lang="en-US" sz="1800" b="0" i="0" dirty="0">
                <a:solidFill>
                  <a:srgbClr val="000000"/>
                </a:solidFill>
                <a:effectLst/>
                <a:latin typeface="Work Sans" pitchFamily="2" charset="0"/>
              </a:rPr>
              <a:t>, hosted by cognitive linguist and political communications expert </a:t>
            </a:r>
            <a:r>
              <a:rPr lang="en-US" sz="1800" b="0" i="0" dirty="0" err="1">
                <a:solidFill>
                  <a:srgbClr val="000000"/>
                </a:solidFill>
                <a:effectLst/>
                <a:latin typeface="Work Sans" pitchFamily="2" charset="0"/>
              </a:rPr>
              <a:t>Anat</a:t>
            </a:r>
            <a:r>
              <a:rPr lang="en-US" sz="1800" b="0" i="0" dirty="0">
                <a:solidFill>
                  <a:srgbClr val="000000"/>
                </a:solidFill>
                <a:effectLst/>
                <a:latin typeface="Work Sans" pitchFamily="2" charset="0"/>
              </a:rPr>
              <a:t> </a:t>
            </a:r>
            <a:r>
              <a:rPr lang="en-US" sz="1800" b="0" i="0" dirty="0" err="1">
                <a:solidFill>
                  <a:srgbClr val="000000"/>
                </a:solidFill>
                <a:effectLst/>
                <a:latin typeface="Work Sans" pitchFamily="2" charset="0"/>
              </a:rPr>
              <a:t>Shenker</a:t>
            </a:r>
            <a:r>
              <a:rPr lang="en-US" sz="1800" b="0" i="0" dirty="0">
                <a:solidFill>
                  <a:srgbClr val="000000"/>
                </a:solidFill>
                <a:effectLst/>
                <a:latin typeface="Work Sans" pitchFamily="2" charset="0"/>
              </a:rPr>
              <a:t>-Osorio </a:t>
            </a:r>
            <a:endParaRPr lang="en-US" sz="1800" b="0" i="0"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en-US" sz="1800" b="0" i="0" dirty="0">
                <a:solidFill>
                  <a:srgbClr val="000000"/>
                </a:solidFill>
                <a:effectLst/>
                <a:latin typeface="Work Sans" pitchFamily="2" charset="0"/>
              </a:rPr>
              <a:t>Other influential campaigns, including but not limited to: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The Chicago Teachers’ Union’s 2012 report and related campaign “</a:t>
            </a:r>
            <a:r>
              <a:rPr lang="en-US" sz="1800" b="0" i="0" u="sng" strike="noStrike" dirty="0">
                <a:solidFill>
                  <a:srgbClr val="0563C1"/>
                </a:solidFill>
                <a:effectLst/>
                <a:latin typeface="Work Sans" pitchFamily="2" charset="0"/>
                <a:hlinkClick r:id="rId5"/>
              </a:rPr>
              <a:t>The Schools Chicago’s Students Deserve: Research-based Proposals to Strengthen Elementary and Secondary Education in the Chicago Public Schools</a:t>
            </a:r>
            <a:r>
              <a:rPr lang="en-US" sz="1800" b="0" i="0" dirty="0">
                <a:solidFill>
                  <a:srgbClr val="000000"/>
                </a:solidFill>
                <a:effectLst/>
                <a:latin typeface="Work Sans" pitchFamily="2" charset="0"/>
              </a:rPr>
              <a:t>” and its </a:t>
            </a:r>
            <a:r>
              <a:rPr lang="en-US" sz="1800" b="0" i="0" u="sng" strike="noStrike" dirty="0">
                <a:solidFill>
                  <a:srgbClr val="0563C1"/>
                </a:solidFill>
                <a:effectLst/>
                <a:latin typeface="Work Sans" pitchFamily="2" charset="0"/>
                <a:hlinkClick r:id="rId6"/>
              </a:rPr>
              <a:t>2018 update</a:t>
            </a:r>
            <a:r>
              <a:rPr lang="en-US" sz="1800" b="0" i="0" dirty="0">
                <a:solidFill>
                  <a:srgbClr val="1155CC"/>
                </a:solidFill>
                <a:effectLst/>
                <a:latin typeface="Calibri" panose="020F0502020204030204" pitchFamily="34" charset="0"/>
              </a:rPr>
              <a:t>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The latter years of the decades-long campaign for </a:t>
            </a:r>
            <a:r>
              <a:rPr lang="en-US" sz="1800" b="0" i="0" u="sng" strike="noStrike" dirty="0">
                <a:solidFill>
                  <a:srgbClr val="0563C1"/>
                </a:solidFill>
                <a:effectLst/>
                <a:latin typeface="Work Sans" pitchFamily="2" charset="0"/>
                <a:hlinkClick r:id="rId7"/>
              </a:rPr>
              <a:t>marriage equality</a:t>
            </a:r>
            <a:r>
              <a:rPr lang="en-US" sz="1800" b="0" i="0" dirty="0">
                <a:solidFill>
                  <a:srgbClr val="000000"/>
                </a:solidFill>
                <a:effectLst/>
                <a:latin typeface="Work Sans" pitchFamily="2" charset="0"/>
              </a:rPr>
              <a:t> in the United States </a:t>
            </a:r>
            <a:endParaRPr lang="en-US" sz="1800" b="0" i="0" dirty="0">
              <a:solidFill>
                <a:srgbClr val="000000"/>
              </a:solidFill>
              <a:effectLst/>
              <a:latin typeface="Calibri" panose="020F0502020204030204" pitchFamily="34" charset="0"/>
            </a:endParaRPr>
          </a:p>
          <a:p>
            <a:pPr marL="742950" lvl="1" indent="-285750" algn="l" rtl="0" fontAlgn="base">
              <a:buFont typeface="Arial" panose="020B0604020202020204" pitchFamily="34" charset="0"/>
              <a:buChar char="•"/>
            </a:pPr>
            <a:r>
              <a:rPr lang="en-US" sz="1800" b="0" i="0" dirty="0">
                <a:solidFill>
                  <a:srgbClr val="000000"/>
                </a:solidFill>
                <a:effectLst/>
                <a:latin typeface="Work Sans" pitchFamily="2" charset="0"/>
              </a:rPr>
              <a:t>The national Red for Ed Movement/strike wave (2018-2019) (</a:t>
            </a:r>
            <a:r>
              <a:rPr lang="en-US" sz="1800" b="0" i="0" u="sng" strike="noStrike" dirty="0">
                <a:solidFill>
                  <a:srgbClr val="0563C1"/>
                </a:solidFill>
                <a:effectLst/>
                <a:latin typeface="Work Sans" pitchFamily="2" charset="0"/>
                <a:hlinkClick r:id="rId8"/>
              </a:rPr>
              <a:t>Click here for example messaging, adapted by the California Teachers Association</a:t>
            </a:r>
            <a:r>
              <a:rPr lang="en-US" sz="1800" b="0" i="0" dirty="0">
                <a:solidFill>
                  <a:srgbClr val="000000"/>
                </a:solidFill>
                <a:effectLst/>
                <a:latin typeface="Work Sans" pitchFamily="2"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44</a:t>
            </a:fld>
            <a:endParaRPr lang="en-US"/>
          </a:p>
        </p:txBody>
      </p:sp>
    </p:spTree>
    <p:extLst>
      <p:ext uri="{BB962C8B-B14F-4D97-AF65-F5344CB8AC3E}">
        <p14:creationId xmlns:p14="http://schemas.microsoft.com/office/powerpoint/2010/main" val="1681671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Introduce yourself, your organization, and Science Rising. </a:t>
            </a:r>
          </a:p>
          <a:p>
            <a:endParaRPr lang="en-US" dirty="0">
              <a:ea typeface="Calibri"/>
              <a:cs typeface="Calibri"/>
            </a:endParaRPr>
          </a:p>
          <a:p>
            <a:pPr marL="0" marR="0">
              <a:spcBef>
                <a:spcPts val="0"/>
              </a:spcBef>
              <a:spcAft>
                <a:spcPts val="0"/>
              </a:spcAft>
            </a:pPr>
            <a:r>
              <a:rPr lang="en-US" sz="1800" dirty="0">
                <a:effectLst/>
                <a:latin typeface="Calibri"/>
                <a:ea typeface="Calibri"/>
                <a:cs typeface="Calibri"/>
              </a:rPr>
              <a:t>Intro Science Rising: Science Rising is a nationwide nonpartisan movement fighting for science, justice, and equity in our democracy. This network of community and campus groups supports and inspires the scientific and academic community to participate in our democracy, connect with their peers and communities, and counter the disinformation that pollutes our society and democracy. In pursuit of this vision, Science Rising is training and empowering a team of leaders to teach others about the crucial issues facing our democracy–and how we all can and should get involved to make a difference. I’m excited to be part of Science Rising and hope that you will be too!</a:t>
            </a:r>
          </a:p>
        </p:txBody>
      </p:sp>
      <p:sp>
        <p:nvSpPr>
          <p:cNvPr id="4" name="Slide Number Placeholder 3"/>
          <p:cNvSpPr>
            <a:spLocks noGrp="1"/>
          </p:cNvSpPr>
          <p:nvPr>
            <p:ph type="sldNum" sz="quarter" idx="5"/>
          </p:nvPr>
        </p:nvSpPr>
        <p:spPr/>
        <p:txBody>
          <a:bodyPr/>
          <a:lstStyle/>
          <a:p>
            <a:fld id="{78769A5C-C951-C74D-A210-7C8E2E43EA71}" type="slidenum">
              <a:rPr lang="en-US" smtClean="0"/>
              <a:t>4</a:t>
            </a:fld>
            <a:endParaRPr lang="en-US"/>
          </a:p>
        </p:txBody>
      </p:sp>
    </p:spTree>
    <p:extLst>
      <p:ext uri="{BB962C8B-B14F-4D97-AF65-F5344CB8AC3E}">
        <p14:creationId xmlns:p14="http://schemas.microsoft.com/office/powerpoint/2010/main" val="4287651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UCSMercury"/>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45</a:t>
            </a:fld>
            <a:endParaRPr lang="en-US"/>
          </a:p>
        </p:txBody>
      </p:sp>
    </p:spTree>
    <p:extLst>
      <p:ext uri="{BB962C8B-B14F-4D97-AF65-F5344CB8AC3E}">
        <p14:creationId xmlns:p14="http://schemas.microsoft.com/office/powerpoint/2010/main" val="30918451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5 minutes individually to develop a narrative that addresses but does not repeat a common point of disinformation, then spend 5 minutes sharing with the group. </a:t>
            </a:r>
          </a:p>
          <a:p>
            <a:r>
              <a:rPr lang="en-US" dirty="0"/>
              <a:t>  </a:t>
            </a:r>
            <a:endParaRPr lang="en-US" dirty="0">
              <a:cs typeface="Calibri"/>
            </a:endParaRPr>
          </a:p>
          <a:p>
            <a:r>
              <a:rPr lang="en-US" dirty="0"/>
              <a:t>Remember the 3 As: accurate, aspirational, and actionable </a:t>
            </a:r>
            <a:endParaRPr lang="en-US" dirty="0">
              <a:cs typeface="Calibri"/>
            </a:endParaRPr>
          </a:p>
          <a:p>
            <a:r>
              <a:rPr lang="en-US" dirty="0"/>
              <a:t> </a:t>
            </a:r>
            <a:endParaRPr lang="en-US" dirty="0">
              <a:cs typeface="Calibri"/>
            </a:endParaRPr>
          </a:p>
          <a:p>
            <a:r>
              <a:rPr lang="en-US" dirty="0"/>
              <a:t>And Replace, don’t Repeat! </a:t>
            </a:r>
            <a:endParaRPr lang="en-US" dirty="0">
              <a:cs typeface="Calibri"/>
            </a:endParaRPr>
          </a:p>
          <a:p>
            <a:r>
              <a:rPr lang="en-US" dirty="0"/>
              <a:t> </a:t>
            </a:r>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46</a:t>
            </a:fld>
            <a:endParaRPr lang="en-US"/>
          </a:p>
        </p:txBody>
      </p:sp>
    </p:spTree>
    <p:extLst>
      <p:ext uri="{BB962C8B-B14F-4D97-AF65-F5344CB8AC3E}">
        <p14:creationId xmlns:p14="http://schemas.microsoft.com/office/powerpoint/2010/main" val="559283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In the run up to this year’s elections, bad actors will almost certainly use disinformation in an effort to suppress voter participation and turnout. </a:t>
            </a:r>
          </a:p>
          <a:p>
            <a:pPr>
              <a:defRPr/>
            </a:pPr>
            <a:endParaRPr lang="en-US" dirty="0"/>
          </a:p>
          <a:p>
            <a:pPr>
              <a:defRPr/>
            </a:pPr>
            <a:r>
              <a:rPr lang="en-US" dirty="0"/>
              <a:t>In the United States, there is a long history of bad actors using decept­ive prac­tices to spread false inform­a­tion in an attempt to trick people out of voting, particularly to keep Black, Indigenous, and other communities of color or marginalized communities away from the polls. And in recent years, the inter­net and social media plat­forms have increased the threat of vote suppres­sion. During the pandemic, voters have been more depend­ent on online inform­a­tion. As a result, the risk for voter disen­fran­chise­ment due to disin­form­a­tion continues to grow.  </a:t>
            </a:r>
            <a:endParaRPr lang="en-US" dirty="0">
              <a:cs typeface="Calibri"/>
            </a:endParaRPr>
          </a:p>
          <a:p>
            <a:pPr>
              <a:defRPr/>
            </a:pPr>
            <a:r>
              <a:rPr lang="en-US" dirty="0"/>
              <a:t> </a:t>
            </a:r>
            <a:endParaRPr lang="en-US" dirty="0">
              <a:cs typeface="Calibri"/>
            </a:endParaRPr>
          </a:p>
          <a:p>
            <a:pPr>
              <a:defRPr/>
            </a:pPr>
            <a:r>
              <a:rPr lang="en-US" dirty="0"/>
              <a:t>There is a multi­tude of stor­ies about attempts to trick certain people out of voting. These decept­ive prac­tices have often involved the use of flyers, mail­ers, and robocalls. In 2004, flyers distrib­uted in Frank­lin County, Ohio, falsely told voters that Repub­lic­ans should vote on Tues­day and Demo­crats on Wednes­day due to high levels of voter regis­tra­tion.  A related tactic is to intim­id­ate voters with false reports of law enforce­ment pres­ence, immig­ra­tion enforce­ment actions, or elec­tion monit­or­ing by armed indi­vidu­als. These voter suppres­sion tactics frequently target histor­ic­ally disen­fran­chised communit­ies, includ­ing communit­ies of color, low-income communit­ies, and immig­rant communit­ies. For example, on Elec­tion Day in 2010, Mary­land gubernat­orial candid­ate Bob Ehrlich’s campaign manager targeted African Amer­ican house­holds with robocalls claim­ing that Governor Martin O’Mal­ley had already been reelec­ted, imply­ing that his support­ers could stay home instead of voting. </a:t>
            </a:r>
            <a:endParaRPr lang="en-US" dirty="0">
              <a:cs typeface="Calibri"/>
            </a:endParaRPr>
          </a:p>
          <a:p>
            <a:pPr>
              <a:defRPr/>
            </a:pPr>
            <a:r>
              <a:rPr lang="en-US" dirty="0"/>
              <a:t> </a:t>
            </a:r>
            <a:endParaRPr lang="en-US" dirty="0">
              <a:cs typeface="Calibri"/>
            </a:endParaRPr>
          </a:p>
          <a:p>
            <a:pPr>
              <a:defRPr/>
            </a:pPr>
            <a:r>
              <a:rPr lang="en-US" dirty="0"/>
              <a:t> </a:t>
            </a:r>
            <a:endParaRPr lang="en-US" dirty="0">
              <a:cs typeface="Calibri"/>
            </a:endParaRPr>
          </a:p>
          <a:p>
            <a:pPr>
              <a:defRPr/>
            </a:pPr>
            <a:r>
              <a:rPr lang="en-US" dirty="0"/>
              <a:t> </a:t>
            </a:r>
            <a:endParaRPr lang="en-US" dirty="0">
              <a:cs typeface="Calibri"/>
            </a:endParaRPr>
          </a:p>
          <a:p>
            <a:pPr>
              <a:defRPr/>
            </a:pPr>
            <a:r>
              <a:rPr lang="en-US" dirty="0"/>
              <a:t>Resource: </a:t>
            </a:r>
            <a:endParaRPr lang="en-US" dirty="0">
              <a:cs typeface="Calibri"/>
            </a:endParaRPr>
          </a:p>
          <a:p>
            <a:pPr>
              <a:defRPr/>
            </a:pPr>
            <a:r>
              <a:rPr lang="en-US" dirty="0"/>
              <a:t> </a:t>
            </a:r>
            <a:endParaRPr lang="en-US" dirty="0">
              <a:cs typeface="Calibri"/>
            </a:endParaRPr>
          </a:p>
          <a:p>
            <a:pPr>
              <a:defRPr/>
            </a:pPr>
            <a:r>
              <a:rPr lang="en-US" dirty="0"/>
              <a:t>https://www.brennancenter.org/our-work/research-reports/digital-disinformation-and-vote-suppression </a:t>
            </a:r>
            <a:endParaRPr lang="en-US" dirty="0">
              <a:cs typeface="Calibri"/>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48</a:t>
            </a:fld>
            <a:endParaRPr lang="en-US"/>
          </a:p>
        </p:txBody>
      </p:sp>
    </p:spTree>
    <p:extLst>
      <p:ext uri="{BB962C8B-B14F-4D97-AF65-F5344CB8AC3E}">
        <p14:creationId xmlns:p14="http://schemas.microsoft.com/office/powerpoint/2010/main" val="22528617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does voter suppression have to do with science? The evidence shows that public health and safety outcomes are worse in communities where voter suppression has occurred, and voters are systematically excluded from the process. Environmental protections are weaker or non-existent and environmental justice is not achieved.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 the last decade, public health has become increasingly tied to the health of our democracy. Life expectancy has been declining for the first time in nearly a century. At the same time, many state legislatures have insulated themselves from public accountability through extreme partisan gerrymandering and restrictive election laws. Biased, unrepresentative state legislatures have been less likely to expand access to health care, and health disparities in those states have continued to worsen, especially for communities already under greater social distress. The United States needs to restore and improve electoral integrity and political equality in state legislatures to address growing inequalities and empower communities to protect themselves.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Restrictive election laws distort representation to favor entrenched, powerful interests. This has not only weakened environmental regulations (possibly leading to poorer air quality in many communities) but also weakened the ability of citizens in these communities to preserve or enact local environmental protections. Overall, congressional districts in gerrymandered states exhibit poorer air quality, consistent with the notion that these legislatures are less responsive to communities that suffer the burdens of unregulated environmental degradation. Systemic racism pervades almost all that the government does when voters are suppressed – because elected officials do not have to address the needs of these communities to maintain their power.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https://blog.ucsusa.org/andrew-rosenberg/scientists-get-involved-in-democracy-reform</a:t>
            </a:r>
          </a:p>
          <a:p>
            <a:r>
              <a:rPr lang="en-US" dirty="0"/>
              <a:t>https://www.ucsusa.org/sites/default/files/2019-10/ucs-es-voting-10-19-web.pdf </a:t>
            </a:r>
          </a:p>
          <a:p>
            <a:r>
              <a:rPr lang="en-US" dirty="0"/>
              <a:t>https://www.ucsusa.org/sites/default/files/attach/2018/09/building-a-healthier-democracy-report.pdf </a:t>
            </a:r>
          </a:p>
          <a:p>
            <a:endParaRPr lang="en-US" dirty="0"/>
          </a:p>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49</a:t>
            </a:fld>
            <a:endParaRPr lang="en-US"/>
          </a:p>
        </p:txBody>
      </p:sp>
    </p:spTree>
    <p:extLst>
      <p:ext uri="{BB962C8B-B14F-4D97-AF65-F5344CB8AC3E}">
        <p14:creationId xmlns:p14="http://schemas.microsoft.com/office/powerpoint/2010/main" val="39073100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Don’t despair: There’s a lot you can do to protect your networks and community against disinformation and voter suppression tactics. </a:t>
            </a:r>
            <a:endParaRPr lang="en-US" dirty="0">
              <a:cs typeface="Calibri"/>
            </a:endParaRPr>
          </a:p>
          <a:p>
            <a:pPr>
              <a:defRPr/>
            </a:pPr>
            <a:r>
              <a:rPr lang="en-US" dirty="0"/>
              <a:t> </a:t>
            </a:r>
            <a:endParaRPr lang="en-US" dirty="0">
              <a:cs typeface="Calibri"/>
            </a:endParaRPr>
          </a:p>
          <a:p>
            <a:pPr>
              <a:defRPr/>
            </a:pPr>
            <a:r>
              <a:rPr lang="en-US" dirty="0"/>
              <a:t>Now that you know about how to avoid common pitfalls and develop effective narratives in response to disinformation, watch for voter suppression tactics like spreading disinformation about voting and the election as the elections draw closer. And make sure you follow best practices when you are crafting your response!  </a:t>
            </a:r>
            <a:endParaRPr lang="en-US" dirty="0">
              <a:cs typeface="Calibri"/>
            </a:endParaRPr>
          </a:p>
          <a:p>
            <a:pPr>
              <a:defRPr/>
            </a:pPr>
            <a:r>
              <a:rPr lang="en-US" dirty="0"/>
              <a:t> </a:t>
            </a:r>
            <a:endParaRPr lang="en-US" dirty="0">
              <a:cs typeface="Calibri"/>
            </a:endParaRPr>
          </a:p>
          <a:p>
            <a:pPr>
              <a:defRPr/>
            </a:pPr>
            <a:r>
              <a:rPr lang="en-US" dirty="0"/>
              <a:t>If you have questions about election-related information, or think you see voter suppression tactics, confirm the correct information through trusted sources like the Brennan Center for Justice, your Secretary of State’s website, or for students, Campus Vote Project. </a:t>
            </a:r>
            <a:endParaRPr lang="en-US" dirty="0">
              <a:cs typeface="Calibri"/>
            </a:endParaRPr>
          </a:p>
          <a:p>
            <a:pPr>
              <a:defRPr/>
            </a:pPr>
            <a:r>
              <a:rPr lang="en-US" dirty="0"/>
              <a:t>  </a:t>
            </a:r>
            <a:endParaRPr lang="en-US" dirty="0">
              <a:cs typeface="Calibri"/>
            </a:endParaRPr>
          </a:p>
          <a:p>
            <a:pPr>
              <a:defRPr/>
            </a:pPr>
            <a:r>
              <a:rPr lang="en-US" dirty="0"/>
              <a:t>If you do confirm that it is disinformation, and it is being spread on a wide scale, report it to Election Protection. Elec­tion Protec­tion is a national nonpar­tisan coali­tion that main­tains rela­tion­ships with elec­tion offi­cials across the coun­try. You can visit their website or call 866.OUR.VOTE. Elec­tion protec­tion volun­teers will record incid­ents, look for patterns, and help pass inform­a­tion to inter­net compan­ies, offi­cials, and ulti­mately affected communit­ies and indi­vidu­als. </a:t>
            </a:r>
            <a:endParaRPr lang="en-US" dirty="0">
              <a:cs typeface="Calibri"/>
            </a:endParaRPr>
          </a:p>
          <a:p>
            <a:pPr>
              <a:defRPr/>
            </a:pPr>
            <a:r>
              <a:rPr lang="en-US" dirty="0"/>
              <a:t> </a:t>
            </a:r>
            <a:endParaRPr lang="en-US" dirty="0">
              <a:cs typeface="Calibri"/>
            </a:endParaRPr>
          </a:p>
          <a:p>
            <a:pPr>
              <a:defRPr/>
            </a:pPr>
            <a:r>
              <a:rPr lang="en-US" dirty="0"/>
              <a:t> Resource: </a:t>
            </a:r>
            <a:r>
              <a:rPr lang="en-US" dirty="0">
                <a:hlinkClick r:id="rId3"/>
              </a:rPr>
              <a:t>https://www.brennancenter.org/our-work/analysis-opinion/voters-vs-disinformation</a:t>
            </a:r>
            <a:r>
              <a:rPr lang="en-US" dirty="0"/>
              <a:t> </a:t>
            </a:r>
            <a:endParaRPr lang="en-US" dirty="0">
              <a:cs typeface="Calibri"/>
            </a:endParaRPr>
          </a:p>
          <a:p>
            <a:pPr>
              <a:defRPr/>
            </a:pPr>
            <a:endParaRPr lang="en-US" dirty="0">
              <a:cs typeface="Calibri"/>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50</a:t>
            </a:fld>
            <a:endParaRPr lang="en-US"/>
          </a:p>
        </p:txBody>
      </p:sp>
    </p:spTree>
    <p:extLst>
      <p:ext uri="{BB962C8B-B14F-4D97-AF65-F5344CB8AC3E}">
        <p14:creationId xmlns:p14="http://schemas.microsoft.com/office/powerpoint/2010/main" val="30256973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769A5C-C951-C74D-A210-7C8E2E43EA71}" type="slidenum">
              <a:rPr lang="en-US" smtClean="0"/>
              <a:t>51</a:t>
            </a:fld>
            <a:endParaRPr lang="en-US"/>
          </a:p>
        </p:txBody>
      </p:sp>
    </p:spTree>
    <p:extLst>
      <p:ext uri="{BB962C8B-B14F-4D97-AF65-F5344CB8AC3E}">
        <p14:creationId xmlns:p14="http://schemas.microsoft.com/office/powerpoint/2010/main" val="785125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i="1" dirty="0"/>
              <a:t>PRESENTERS: </a:t>
            </a:r>
            <a:r>
              <a:rPr lang="en-US" dirty="0"/>
              <a:t>Have participants take </a:t>
            </a:r>
            <a:r>
              <a:rPr lang="en-US" sz="1200" b="0" i="0" u="none" strike="noStrike" kern="1200" dirty="0">
                <a:solidFill>
                  <a:schemeClr val="tx1"/>
                </a:solidFill>
                <a:effectLst/>
                <a:latin typeface="+mn-lt"/>
                <a:ea typeface="+mn-ea"/>
                <a:cs typeface="+mn-cs"/>
              </a:rPr>
              <a:t>5 minutes to reflect and start writing down their action plans.</a:t>
            </a:r>
          </a:p>
          <a:p>
            <a:pPr rtl="0" fontAlgn="base"/>
            <a:r>
              <a:rPr lang="en-US" sz="1200" b="0" i="0" u="none" strike="noStrike" kern="1200" dirty="0">
                <a:solidFill>
                  <a:schemeClr val="tx1"/>
                </a:solidFill>
                <a:effectLst/>
                <a:latin typeface="+mn-lt"/>
                <a:ea typeface="+mn-ea"/>
                <a:cs typeface="+mn-cs"/>
              </a:rPr>
              <a:t>​</a:t>
            </a:r>
          </a:p>
        </p:txBody>
      </p:sp>
      <p:sp>
        <p:nvSpPr>
          <p:cNvPr id="4" name="Slide Number Placeholder 3"/>
          <p:cNvSpPr>
            <a:spLocks noGrp="1"/>
          </p:cNvSpPr>
          <p:nvPr>
            <p:ph type="sldNum" sz="quarter" idx="5"/>
          </p:nvPr>
        </p:nvSpPr>
        <p:spPr/>
        <p:txBody>
          <a:bodyPr/>
          <a:lstStyle/>
          <a:p>
            <a:fld id="{78769A5C-C951-C74D-A210-7C8E2E43EA71}" type="slidenum">
              <a:rPr lang="en-US" smtClean="0"/>
              <a:t>52</a:t>
            </a:fld>
            <a:endParaRPr lang="en-US"/>
          </a:p>
        </p:txBody>
      </p:sp>
    </p:spTree>
    <p:extLst>
      <p:ext uri="{BB962C8B-B14F-4D97-AF65-F5344CB8AC3E}">
        <p14:creationId xmlns:p14="http://schemas.microsoft.com/office/powerpoint/2010/main" val="2681396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u="none" strike="noStrike" dirty="0">
                <a:solidFill>
                  <a:srgbClr val="000000"/>
                </a:solidFill>
                <a:effectLst/>
                <a:latin typeface="Calibri" panose="020F0502020204030204" pitchFamily="34" charset="0"/>
              </a:rPr>
              <a:t>This training is adapted from the intellectual property of communications strategist Sabrina Joy Stevens. Credit also goes to Jane </a:t>
            </a:r>
            <a:r>
              <a:rPr lang="en-US" sz="1800" b="0" i="0" u="none" strike="noStrike" dirty="0" err="1">
                <a:solidFill>
                  <a:srgbClr val="000000"/>
                </a:solidFill>
                <a:effectLst/>
                <a:latin typeface="Calibri" panose="020F0502020204030204" pitchFamily="34" charset="0"/>
              </a:rPr>
              <a:t>McAlevey’s</a:t>
            </a:r>
            <a:r>
              <a:rPr lang="en-US" sz="1800" b="0" i="0" u="none" strike="noStrike" dirty="0">
                <a:solidFill>
                  <a:srgbClr val="000000"/>
                </a:solidFill>
                <a:effectLst/>
                <a:latin typeface="Calibri" panose="020F0502020204030204" pitchFamily="34" charset="0"/>
              </a:rPr>
              <a:t> “Strike School,” based on her book No Shortcuts: Organizing for Power in the New Gilded Age. </a:t>
            </a:r>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dirty="0">
                <a:solidFill>
                  <a:srgbClr val="444444"/>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sz="1800" b="0" i="0" u="none" strike="noStrike" dirty="0">
                <a:solidFill>
                  <a:srgbClr val="000000"/>
                </a:solidFill>
                <a:effectLst/>
                <a:latin typeface="Calibri" panose="020F0502020204030204" pitchFamily="34" charset="0"/>
              </a:rPr>
              <a:t>For more resources like this, visit </a:t>
            </a:r>
            <a:r>
              <a:rPr lang="en-US" b="0" i="0" dirty="0">
                <a:solidFill>
                  <a:srgbClr val="000000"/>
                </a:solidFill>
                <a:effectLst/>
                <a:latin typeface="Calibri" panose="020F0502020204030204" pitchFamily="34" charset="0"/>
              </a:rPr>
              <a:t>​</a:t>
            </a:r>
            <a:r>
              <a:rPr lang="en-US" b="0" i="0" u="sng" strike="noStrike" dirty="0">
                <a:solidFill>
                  <a:srgbClr val="0563C1"/>
                </a:solidFill>
                <a:effectLst/>
                <a:latin typeface="Calibri" panose="020F0502020204030204" pitchFamily="34" charset="0"/>
                <a:hlinkClick r:id="rId3"/>
              </a:rPr>
              <a:t>https://ucsusa.org/resources/how-stop-disinformation</a:t>
            </a:r>
            <a:r>
              <a:rPr lang="en-US" b="0" i="0" dirty="0">
                <a:solidFill>
                  <a:srgbClr val="000000"/>
                </a:solidFill>
                <a:effectLst/>
                <a:latin typeface="Calibri" panose="020F0502020204030204" pitchFamily="34" charset="0"/>
              </a:rPr>
              <a:t>​</a:t>
            </a:r>
            <a:endParaRPr lang="en-US" b="0" i="0" dirty="0">
              <a:solidFill>
                <a:srgbClr val="000000"/>
              </a:solidFill>
              <a:effectLst/>
              <a:latin typeface="Segoe UI" panose="020B0502040204020203" pitchFamily="34" charset="0"/>
            </a:endParaRPr>
          </a:p>
          <a:p>
            <a:pPr algn="l" rtl="0" fontAlgn="base"/>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53</a:t>
            </a:fld>
            <a:endParaRPr lang="en-US"/>
          </a:p>
        </p:txBody>
      </p:sp>
    </p:spTree>
    <p:extLst>
      <p:ext uri="{BB962C8B-B14F-4D97-AF65-F5344CB8AC3E}">
        <p14:creationId xmlns:p14="http://schemas.microsoft.com/office/powerpoint/2010/main" val="13995398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769A5C-C951-C74D-A210-7C8E2E43EA71}" type="slidenum">
              <a:rPr lang="en-US" smtClean="0"/>
              <a:t>55</a:t>
            </a:fld>
            <a:endParaRPr lang="en-US"/>
          </a:p>
        </p:txBody>
      </p:sp>
    </p:spTree>
    <p:extLst>
      <p:ext uri="{BB962C8B-B14F-4D97-AF65-F5344CB8AC3E}">
        <p14:creationId xmlns:p14="http://schemas.microsoft.com/office/powerpoint/2010/main" val="29945845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769A5C-C951-C74D-A210-7C8E2E43EA71}" type="slidenum">
              <a:rPr lang="en-US" smtClean="0"/>
              <a:t>56</a:t>
            </a:fld>
            <a:endParaRPr lang="en-US"/>
          </a:p>
        </p:txBody>
      </p:sp>
    </p:spTree>
    <p:extLst>
      <p:ext uri="{BB962C8B-B14F-4D97-AF65-F5344CB8AC3E}">
        <p14:creationId xmlns:p14="http://schemas.microsoft.com/office/powerpoint/2010/main" val="32957157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kick off this training, I wanted to talk about the intersection of science and democracy. As science advocates, it’s not enough to push for science-based solutions to public health and environmental challenges—we also need to protect, and sometimes even fix, our democracy so those solutions become more achievable.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can’t have science-based policies and evidence-based solutions if the entire system is broken.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Scientists and science advocates have a critical role to play in fixing the system. </a:t>
            </a:r>
          </a:p>
          <a:p>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5</a:t>
            </a:fld>
            <a:endParaRPr lang="en-US"/>
          </a:p>
        </p:txBody>
      </p:sp>
    </p:spTree>
    <p:extLst>
      <p:ext uri="{BB962C8B-B14F-4D97-AF65-F5344CB8AC3E}">
        <p14:creationId xmlns:p14="http://schemas.microsoft.com/office/powerpoint/2010/main" val="9211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769A5C-C951-C74D-A210-7C8E2E43EA71}" type="slidenum">
              <a:rPr lang="en-US" smtClean="0"/>
              <a:t>57</a:t>
            </a:fld>
            <a:endParaRPr lang="en-US"/>
          </a:p>
        </p:txBody>
      </p:sp>
    </p:spTree>
    <p:extLst>
      <p:ext uri="{BB962C8B-B14F-4D97-AF65-F5344CB8AC3E}">
        <p14:creationId xmlns:p14="http://schemas.microsoft.com/office/powerpoint/2010/main" val="9405128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769A5C-C951-C74D-A210-7C8E2E43EA71}" type="slidenum">
              <a:rPr lang="en-US" smtClean="0"/>
              <a:t>69</a:t>
            </a:fld>
            <a:endParaRPr lang="en-US"/>
          </a:p>
        </p:txBody>
      </p:sp>
    </p:spTree>
    <p:extLst>
      <p:ext uri="{BB962C8B-B14F-4D97-AF65-F5344CB8AC3E}">
        <p14:creationId xmlns:p14="http://schemas.microsoft.com/office/powerpoint/2010/main" val="1556637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MELISSA</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200" dirty="0">
                <a:latin typeface="Merriweather" pitchFamily="2" charset="77"/>
              </a:rPr>
              <a:t>As science advocates, it’s not enough to push for science-based solutions to public health and environmental challenges—we also need to protect, and sometimes even fix, our democracy so those solutions become more achievable.​ </a:t>
            </a:r>
            <a:r>
              <a:rPr lang="en-US" sz="1200" b="0" i="0" u="none" strike="noStrike" kern="1200" dirty="0">
                <a:solidFill>
                  <a:schemeClr val="tx1"/>
                </a:solidFill>
                <a:effectLst/>
                <a:latin typeface="+mn-lt"/>
                <a:ea typeface="+mn-ea"/>
                <a:cs typeface="+mn-cs"/>
              </a:rPr>
              <a:t>You can’t have science-based policies and evidence-based solutions if the entire system is broken. Scientists—and that includes STEM students--need to help fix the system. ​</a:t>
            </a:r>
          </a:p>
          <a:p>
            <a:pPr rtl="0" fontAlgn="base"/>
            <a:r>
              <a:rPr lang="en-US" sz="1200" b="0" i="0" u="none" strike="noStrike" kern="1200" dirty="0">
                <a:solidFill>
                  <a:schemeClr val="tx1"/>
                </a:solidFill>
                <a:effectLst/>
                <a:latin typeface="+mn-lt"/>
                <a:ea typeface="+mn-ea"/>
                <a:cs typeface="+mn-cs"/>
              </a:rPr>
              <a:t>​</a:t>
            </a:r>
          </a:p>
          <a:p>
            <a:pPr rtl="0" fontAlgn="base"/>
            <a:r>
              <a:rPr lang="en-US" sz="1200" b="0" i="0" u="none" strike="noStrike" kern="1200" dirty="0">
                <a:solidFill>
                  <a:schemeClr val="tx1"/>
                </a:solidFill>
                <a:effectLst/>
                <a:latin typeface="+mn-lt"/>
                <a:ea typeface="+mn-ea"/>
                <a:cs typeface="+mn-cs"/>
              </a:rPr>
              <a:t>Scientists can help by:​</a:t>
            </a:r>
          </a:p>
          <a:p>
            <a:pPr rtl="0" fontAlgn="base"/>
            <a:r>
              <a:rPr lang="en-US" sz="1200" b="1" i="0" u="none" strike="noStrike" kern="1200" dirty="0">
                <a:solidFill>
                  <a:schemeClr val="tx1"/>
                </a:solidFill>
                <a:effectLst/>
                <a:latin typeface="+mn-lt"/>
                <a:ea typeface="+mn-ea"/>
                <a:cs typeface="+mn-cs"/>
              </a:rPr>
              <a:t>Countering disinformation </a:t>
            </a:r>
            <a:r>
              <a:rPr lang="en-US" sz="1200" b="0" i="0" u="none" strike="noStrike" kern="1200" dirty="0">
                <a:solidFill>
                  <a:schemeClr val="tx1"/>
                </a:solidFill>
                <a:effectLst/>
                <a:latin typeface="+mn-lt"/>
                <a:ea typeface="+mn-ea"/>
                <a:cs typeface="+mn-cs"/>
              </a:rPr>
              <a:t>that threatens our democracy, seeks to suppress voter turnout, and puts our election and voting systems at risk.</a:t>
            </a:r>
            <a:endParaRPr lang="en-US" sz="1200" b="1" i="0" u="none" strike="noStrike" kern="1200" dirty="0">
              <a:solidFill>
                <a:schemeClr val="tx1"/>
              </a:solidFill>
              <a:effectLst/>
              <a:latin typeface="+mn-lt"/>
              <a:ea typeface="+mn-ea"/>
              <a:cs typeface="+mn-cs"/>
            </a:endParaRPr>
          </a:p>
          <a:p>
            <a:pPr rtl="0" fontAlgn="base"/>
            <a:r>
              <a:rPr lang="en-US" sz="1200" b="1" i="0" u="none" strike="noStrike" kern="1200" dirty="0">
                <a:solidFill>
                  <a:schemeClr val="tx1"/>
                </a:solidFill>
                <a:effectLst/>
                <a:latin typeface="+mn-lt"/>
                <a:ea typeface="+mn-ea"/>
                <a:cs typeface="+mn-cs"/>
              </a:rPr>
              <a:t>Building</a:t>
            </a:r>
            <a:r>
              <a:rPr lang="en-US" sz="1200" b="0" i="0" u="none" strike="noStrike" kern="1200" dirty="0">
                <a:solidFill>
                  <a:schemeClr val="tx1"/>
                </a:solidFill>
                <a:effectLst/>
                <a:latin typeface="+mn-lt"/>
                <a:ea typeface="+mn-ea"/>
                <a:cs typeface="+mn-cs"/>
              </a:rPr>
              <a:t> the case for evidence-based democracy reform measures through research and analysis. You don’t have to be an expert in elections to be able to encourage elected officials to use research and evidence to inform how we reform our democracy. ​</a:t>
            </a:r>
          </a:p>
          <a:p>
            <a:pPr rtl="0" fontAlgn="base"/>
            <a:r>
              <a:rPr lang="en-US" sz="1200" b="1" i="0" u="none" strike="noStrike" kern="1200" dirty="0">
                <a:solidFill>
                  <a:schemeClr val="tx1"/>
                </a:solidFill>
                <a:effectLst/>
                <a:latin typeface="+mn-lt"/>
                <a:ea typeface="+mn-ea"/>
                <a:cs typeface="+mn-cs"/>
              </a:rPr>
              <a:t>Advocating</a:t>
            </a:r>
            <a:r>
              <a:rPr lang="en-US" sz="1200" b="0" i="0" u="none" strike="noStrike" kern="1200" dirty="0">
                <a:solidFill>
                  <a:schemeClr val="tx1"/>
                </a:solidFill>
                <a:effectLst/>
                <a:latin typeface="+mn-lt"/>
                <a:ea typeface="+mn-ea"/>
                <a:cs typeface="+mn-cs"/>
              </a:rPr>
              <a:t> with decisionmakers in favor of policies that can make democracy reform a reality. As a constituent you have the right to talk to your elected officials about the issues that matter to you. Talk to them about democracy reform, voting rights, and making voting accessible. ​</a:t>
            </a:r>
          </a:p>
          <a:p>
            <a:pPr rtl="0" fontAlgn="base"/>
            <a:r>
              <a:rPr lang="en-US" sz="1200" b="1" i="0" u="none" strike="noStrike" kern="1200" dirty="0">
                <a:solidFill>
                  <a:schemeClr val="tx1"/>
                </a:solidFill>
                <a:effectLst/>
                <a:latin typeface="+mn-lt"/>
                <a:ea typeface="+mn-ea"/>
                <a:cs typeface="+mn-cs"/>
              </a:rPr>
              <a:t>Supporting</a:t>
            </a:r>
            <a:r>
              <a:rPr lang="en-US" sz="1200" b="0" i="0" u="none" strike="noStrike" kern="1200" dirty="0">
                <a:solidFill>
                  <a:schemeClr val="tx1"/>
                </a:solidFill>
                <a:effectLst/>
                <a:latin typeface="+mn-lt"/>
                <a:ea typeface="+mn-ea"/>
                <a:cs typeface="+mn-cs"/>
              </a:rPr>
              <a:t> community partners in their work to strengthen democracy on the ground. BIPOC communities, low-income communities, and other historically marginalized communities have been organizing and fighting back against voter suppression long before it made headlines. Find out what’s happening in your community and look for ways you can support them. ​</a:t>
            </a:r>
          </a:p>
          <a:p>
            <a:pPr rtl="0" fontAlgn="base"/>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 </a:t>
            </a:r>
            <a:r>
              <a:rPr lang="en-US" sz="1200" b="0" i="0" u="none" strike="noStrike" kern="1200" dirty="0">
                <a:solidFill>
                  <a:schemeClr val="tx1"/>
                </a:solidFill>
                <a:effectLst/>
                <a:latin typeface="+mn-lt"/>
                <a:ea typeface="+mn-ea"/>
                <a:cs typeface="+mn-cs"/>
              </a:rPr>
              <a:t>https://ucsusa.org/take-action/healthier-democracy​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69A5C-C951-C74D-A210-7C8E2E43EA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6310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Even though we face massive challenges to fixing the systems and institutions within our democracy, we have some good news. </a:t>
            </a:r>
            <a:br>
              <a:rPr lang="en-US" sz="1200" b="0" i="0" u="none" strike="noStrike" kern="1200" dirty="0">
                <a:solidFill>
                  <a:schemeClr val="tx1"/>
                </a:solidFill>
                <a:effectLst/>
                <a:latin typeface="+mn-lt"/>
                <a:ea typeface="+mn-ea"/>
                <a:cs typeface="+mn-cs"/>
              </a:rPr>
            </a:br>
            <a:r>
              <a:rPr lang="en-US" sz="1200" b="0" i="0" u="none" strike="noStrike" kern="1200" dirty="0">
                <a:solidFill>
                  <a:schemeClr val="tx1"/>
                </a:solidFill>
                <a:effectLst/>
                <a:latin typeface="+mn-lt"/>
                <a:ea typeface="+mn-ea"/>
                <a:cs typeface="+mn-cs"/>
              </a:rPr>
              <a:t>Scientists are getting involved, and STEM students are turning out to vote at higher rates than ever before! ​</a:t>
            </a:r>
            <a:endParaRPr lang="en-US" dirty="0"/>
          </a:p>
        </p:txBody>
      </p:sp>
      <p:sp>
        <p:nvSpPr>
          <p:cNvPr id="4" name="Slide Number Placeholder 3"/>
          <p:cNvSpPr>
            <a:spLocks noGrp="1"/>
          </p:cNvSpPr>
          <p:nvPr>
            <p:ph type="sldNum" sz="quarter" idx="5"/>
          </p:nvPr>
        </p:nvSpPr>
        <p:spPr/>
        <p:txBody>
          <a:bodyPr/>
          <a:lstStyle/>
          <a:p>
            <a:fld id="{78769A5C-C951-C74D-A210-7C8E2E43EA71}" type="slidenum">
              <a:rPr lang="en-US" smtClean="0"/>
              <a:t>7</a:t>
            </a:fld>
            <a:endParaRPr lang="en-US"/>
          </a:p>
        </p:txBody>
      </p:sp>
    </p:spTree>
    <p:extLst>
      <p:ext uri="{BB962C8B-B14F-4D97-AF65-F5344CB8AC3E}">
        <p14:creationId xmlns:p14="http://schemas.microsoft.com/office/powerpoint/2010/main" val="32655267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In 2020, voter turnout hit record levels. 66.8% of the voting age population voted in 2020, an increase of 5.4% over 2016.  ​</a:t>
            </a:r>
          </a:p>
          <a:p>
            <a:pPr rtl="0" fontAlgn="base"/>
            <a:r>
              <a:rPr lang="en-US" sz="1200" b="0" i="0" u="none" strike="noStrike" kern="1200" dirty="0">
                <a:solidFill>
                  <a:schemeClr val="tx1"/>
                </a:solidFill>
                <a:effectLst/>
                <a:latin typeface="+mn-lt"/>
                <a:ea typeface="+mn-ea"/>
                <a:cs typeface="+mn-cs"/>
              </a:rPr>
              <a:t>Importantly, student voter turnout also increased dramatically in 2020 over 2016.  Overall, the national student voting rate in 2020 increased by 14 percent above 2016 levels, reaching 66% in 2020.  ​</a:t>
            </a:r>
          </a:p>
          <a:p>
            <a:pPr rtl="0" fontAlgn="base"/>
            <a:r>
              <a:rPr lang="en-US" sz="1200" b="0" i="0" u="none" strike="noStrike" kern="1200" dirty="0">
                <a:solidFill>
                  <a:schemeClr val="tx1"/>
                </a:solidFill>
                <a:effectLst/>
                <a:latin typeface="+mn-lt"/>
                <a:ea typeface="+mn-ea"/>
                <a:cs typeface="+mn-cs"/>
              </a:rPr>
              <a:t>Thanks to the National Study of Learning, Voting, and Engagement, out of Tufts University, we have student voter turnout breakdowns by fields of study.  Some of you may have heard that STEM students have the </a:t>
            </a:r>
            <a:r>
              <a:rPr lang="en-US" sz="1200" b="0" i="1" u="none" strike="noStrike" kern="1200" dirty="0">
                <a:solidFill>
                  <a:schemeClr val="tx1"/>
                </a:solidFill>
                <a:effectLst/>
                <a:latin typeface="+mn-lt"/>
                <a:ea typeface="+mn-ea"/>
                <a:cs typeface="+mn-cs"/>
              </a:rPr>
              <a:t>lowest voter turnout rates of any field of study. </a:t>
            </a:r>
            <a:r>
              <a:rPr lang="en-US" sz="1200" b="0" i="0" u="none" strike="noStrike" kern="1200" dirty="0">
                <a:solidFill>
                  <a:schemeClr val="tx1"/>
                </a:solidFill>
                <a:effectLst/>
                <a:latin typeface="+mn-lt"/>
                <a:ea typeface="+mn-ea"/>
                <a:cs typeface="+mn-cs"/>
              </a:rPr>
              <a:t>Well, I am pleased to share that we saw double-digit increases in voter turnout across all STEM fields in 2020. This includes: ​</a:t>
            </a:r>
          </a:p>
          <a:p>
            <a:pPr rtl="0" fontAlgn="base"/>
            <a:r>
              <a:rPr lang="en-US" sz="1200" b="0" i="0" u="none" strike="noStrike" kern="1200" dirty="0">
                <a:solidFill>
                  <a:schemeClr val="tx1"/>
                </a:solidFill>
                <a:effectLst/>
                <a:latin typeface="+mn-lt"/>
                <a:ea typeface="+mn-ea"/>
                <a:cs typeface="+mn-cs"/>
              </a:rPr>
              <a:t>16% increase in agriculture and natural resources. ​</a:t>
            </a:r>
          </a:p>
          <a:p>
            <a:pPr rtl="0" fontAlgn="base"/>
            <a:r>
              <a:rPr lang="en-US" sz="1200" b="0" i="0" u="none" strike="noStrike" kern="1200" dirty="0">
                <a:solidFill>
                  <a:schemeClr val="tx1"/>
                </a:solidFill>
                <a:effectLst/>
                <a:latin typeface="+mn-lt"/>
                <a:ea typeface="+mn-ea"/>
                <a:cs typeface="+mn-cs"/>
              </a:rPr>
              <a:t>16% increase among engineering students ​</a:t>
            </a:r>
          </a:p>
          <a:p>
            <a:pPr rtl="0" fontAlgn="base"/>
            <a:r>
              <a:rPr lang="en-US" sz="1200" b="0" i="0" u="none" strike="noStrike" kern="1200" dirty="0">
                <a:solidFill>
                  <a:schemeClr val="tx1"/>
                </a:solidFill>
                <a:effectLst/>
                <a:latin typeface="+mn-lt"/>
                <a:ea typeface="+mn-ea"/>
                <a:cs typeface="+mn-cs"/>
              </a:rPr>
              <a:t>13% increase in students studying healthcare ​</a:t>
            </a:r>
          </a:p>
          <a:p>
            <a:pPr rtl="0" fontAlgn="base"/>
            <a:r>
              <a:rPr lang="en-US" sz="1200" b="0" i="0" u="none" strike="noStrike" kern="1200" dirty="0">
                <a:solidFill>
                  <a:schemeClr val="tx1"/>
                </a:solidFill>
                <a:effectLst/>
                <a:latin typeface="+mn-lt"/>
                <a:ea typeface="+mn-ea"/>
                <a:cs typeface="+mn-cs"/>
              </a:rPr>
              <a:t>15% increase among natural sciences and math students ​</a:t>
            </a:r>
          </a:p>
          <a:p>
            <a:pPr rtl="0" fontAlgn="base"/>
            <a:r>
              <a:rPr lang="en-US" sz="1200" b="0" i="0" u="none" strike="noStrike" kern="1200" dirty="0">
                <a:solidFill>
                  <a:schemeClr val="tx1"/>
                </a:solidFill>
                <a:effectLst/>
                <a:latin typeface="+mn-lt"/>
                <a:ea typeface="+mn-ea"/>
                <a:cs typeface="+mn-cs"/>
              </a:rPr>
              <a:t>14% increase in psychology students ​</a:t>
            </a:r>
          </a:p>
          <a:p>
            <a:pPr rtl="0" fontAlgn="base"/>
            <a:r>
              <a:rPr lang="en-US" sz="1200" b="0" i="0" u="none" strike="noStrike" kern="1200" dirty="0">
                <a:solidFill>
                  <a:schemeClr val="tx1"/>
                </a:solidFill>
                <a:effectLst/>
                <a:latin typeface="+mn-lt"/>
                <a:ea typeface="+mn-ea"/>
                <a:cs typeface="+mn-cs"/>
              </a:rPr>
              <a:t>And 11% increase among students in technical fields ​</a:t>
            </a:r>
          </a:p>
          <a:p>
            <a:pPr rtl="0" fontAlgn="base"/>
            <a:r>
              <a:rPr lang="en-US" sz="1200" b="0" i="0" u="none" strike="noStrike" kern="1200" dirty="0">
                <a:solidFill>
                  <a:schemeClr val="tx1"/>
                </a:solidFill>
                <a:effectLst/>
                <a:latin typeface="+mn-lt"/>
                <a:ea typeface="+mn-ea"/>
                <a:cs typeface="+mn-cs"/>
              </a:rPr>
              <a:t>You may also notice that some of these fields are still lagging behind the average student turnout rate of 66%. We certainly still have work to do increasing voter engagement among STEM students—but we’re here to change that!</a:t>
            </a:r>
          </a:p>
          <a:p>
            <a:pPr rtl="0" fontAlgn="base"/>
            <a:r>
              <a:rPr lang="en-US" sz="1200" b="0" i="0" u="none" strike="noStrike" kern="1200" dirty="0">
                <a:solidFill>
                  <a:schemeClr val="tx1"/>
                </a:solidFill>
                <a:effectLst/>
                <a:latin typeface="+mn-lt"/>
                <a:ea typeface="+mn-ea"/>
                <a:cs typeface="+mn-cs"/>
              </a:rPr>
              <a:t>​</a:t>
            </a:r>
          </a:p>
          <a:p>
            <a:r>
              <a:rPr lang="en-US" dirty="0"/>
              <a:t>Resource: https://idhe.tufts.edu/nslve/2020</a:t>
            </a:r>
          </a:p>
          <a:p>
            <a:pPr rtl="0" fontAlgn="base"/>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8769A5C-C951-C74D-A210-7C8E2E43EA71}" type="slidenum">
              <a:rPr lang="en-US" smtClean="0"/>
              <a:t>8</a:t>
            </a:fld>
            <a:endParaRPr lang="en-US"/>
          </a:p>
        </p:txBody>
      </p:sp>
    </p:spTree>
    <p:extLst>
      <p:ext uri="{BB962C8B-B14F-4D97-AF65-F5344CB8AC3E}">
        <p14:creationId xmlns:p14="http://schemas.microsoft.com/office/powerpoint/2010/main" val="3314556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5095F-EACF-5453-74DA-8B1A04A527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DD2A921-7CAD-1A35-4D2E-8B73617F96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A44190D-96F9-F860-8461-1C3DD8654458}"/>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At Science Rising, we’re pretty fired up by the positive trends around student voting. However, antidemocratic forces are also paying attention to these trends—and they’re pushing back. From creating barriers to student voter registration, more restrictive voter ID laws, limited access to campus polling places, and restricting early voting and vote by mail, efforts to suppress student voting are increasing. That’s why countering disinformation around voting is a key piece to building a stronger democracy. </a:t>
            </a:r>
          </a:p>
          <a:p>
            <a:pPr rtl="0" fontAlgn="base"/>
            <a:r>
              <a:rPr lang="en-US" sz="1200" b="0" i="0" u="none" strike="noStrike"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Resource: </a:t>
            </a:r>
            <a:r>
              <a:rPr lang="en-US" sz="1200" b="0" i="0" u="none" strike="noStrike" kern="1200" dirty="0">
                <a:solidFill>
                  <a:schemeClr val="tx1"/>
                </a:solidFill>
                <a:effectLst/>
                <a:latin typeface="+mn-lt"/>
                <a:ea typeface="+mn-ea"/>
                <a:cs typeface="+mn-cs"/>
              </a:rPr>
              <a:t>https://blog.ucsusa.org/ingrid-paredes/4-tactics-anti-democratic-forces-are-using-to-suppress-the-student-vote/ </a:t>
            </a:r>
            <a:endParaRPr lang="en-US" dirty="0"/>
          </a:p>
        </p:txBody>
      </p:sp>
      <p:sp>
        <p:nvSpPr>
          <p:cNvPr id="4" name="Slide Number Placeholder 3">
            <a:extLst>
              <a:ext uri="{FF2B5EF4-FFF2-40B4-BE49-F238E27FC236}">
                <a16:creationId xmlns:a16="http://schemas.microsoft.com/office/drawing/2014/main" id="{17FF18C8-A579-90CB-293D-CF47BA5503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769A5C-C951-C74D-A210-7C8E2E43EA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651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7FEB49-2C9D-9D4E-B03F-5A8AA8E17B76}"/>
              </a:ext>
            </a:extLst>
          </p:cNvPr>
          <p:cNvSpPr>
            <a:spLocks noGrp="1"/>
          </p:cNvSpPr>
          <p:nvPr>
            <p:ph type="dt" sz="half" idx="10"/>
          </p:nvPr>
        </p:nvSpPr>
        <p:spPr/>
        <p:txBody>
          <a:bodyPr/>
          <a:lstStyle/>
          <a:p>
            <a:fld id="{EB915CA2-3573-3644-9C55-4E43C25E6265}" type="datetimeFigureOut">
              <a:rPr lang="en-US" smtClean="0"/>
              <a:t>2/26/2024</a:t>
            </a:fld>
            <a:endParaRPr lang="en-US"/>
          </a:p>
        </p:txBody>
      </p:sp>
      <p:sp>
        <p:nvSpPr>
          <p:cNvPr id="3" name="Footer Placeholder 2">
            <a:extLst>
              <a:ext uri="{FF2B5EF4-FFF2-40B4-BE49-F238E27FC236}">
                <a16:creationId xmlns:a16="http://schemas.microsoft.com/office/drawing/2014/main" id="{73474B6A-3B48-C347-8924-70F0F534BA2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649F3F5-E8FB-F545-9B17-FC3F0656E12A}"/>
              </a:ext>
            </a:extLst>
          </p:cNvPr>
          <p:cNvSpPr>
            <a:spLocks noGrp="1"/>
          </p:cNvSpPr>
          <p:nvPr>
            <p:ph type="sldNum" sz="quarter" idx="12"/>
          </p:nvPr>
        </p:nvSpPr>
        <p:spPr/>
        <p:txBody>
          <a:bodyPr/>
          <a:lstStyle/>
          <a:p>
            <a:fld id="{907A7029-7E5A-E04E-AAC5-2F155E5CB730}" type="slidenum">
              <a:rPr lang="en-US" smtClean="0"/>
              <a:t>‹#›</a:t>
            </a:fld>
            <a:endParaRPr lang="en-US"/>
          </a:p>
        </p:txBody>
      </p:sp>
    </p:spTree>
    <p:extLst>
      <p:ext uri="{BB962C8B-B14F-4D97-AF65-F5344CB8AC3E}">
        <p14:creationId xmlns:p14="http://schemas.microsoft.com/office/powerpoint/2010/main" val="283298846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60" r:id="rId2"/>
    <p:sldLayoutId id="2147483663" r:id="rId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video" Target="https://www.youtube.com/embed/lwAqGepAv1A?feature=oembed" TargetMode="External"/><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3.xml"/><Relationship Id="rId1" Type="http://schemas.openxmlformats.org/officeDocument/2006/relationships/video" Target="https://www.youtube.com/embed/o4CRcCXj72g?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video" Target="https://www.youtube.com/embed/qfdo49qnBi8?feature=oembed" TargetMode="Externa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sciencerising.org/science-rising-trainings/"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3.xml"/><Relationship Id="rId1" Type="http://schemas.openxmlformats.org/officeDocument/2006/relationships/video" Target="https://www.youtube.com/embed/_2iuDyadgt0?feature=oembed"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video" Target="https://www.youtube.com/embed/yDa_Rqz1niQ?feature=oembed" TargetMode="External"/><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s://twitter.com/realDonaldTrump/status/1263094958417985538" TargetMode="External"/><Relationship Id="rId4" Type="http://schemas.openxmlformats.org/officeDocument/2006/relationships/hyperlink" Target="https://www.theroot.com/when-old-racists-learn-how-to-use-twitter-trump-tweet-1843566057"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video" Target="https://www.youtube.com/embed/p4wXXMeuMIA?feature=oembed" TargetMode="External"/><Relationship Id="rId4" Type="http://schemas.openxmlformats.org/officeDocument/2006/relationships/image" Target="../media/image20.jpe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23.png"/></Relationships>
</file>

<file path=ppt/slides/_rels/slide5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6.png"/><Relationship Id="rId7" Type="http://schemas.openxmlformats.org/officeDocument/2006/relationships/image" Target="../media/image32.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11.png"/><Relationship Id="rId4" Type="http://schemas.openxmlformats.org/officeDocument/2006/relationships/image" Target="../media/image29.png"/><Relationship Id="rId9" Type="http://schemas.openxmlformats.org/officeDocument/2006/relationships/image" Target="../media/image21.png"/></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36.png"/><Relationship Id="rId4" Type="http://schemas.openxmlformats.org/officeDocument/2006/relationships/image" Target="../media/image35.png"/></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uilding with a domed roof&#10;&#10;Description automatically generated with low confidence">
            <a:extLst>
              <a:ext uri="{FF2B5EF4-FFF2-40B4-BE49-F238E27FC236}">
                <a16:creationId xmlns:a16="http://schemas.microsoft.com/office/drawing/2014/main" id="{41143BE6-9C22-0047-BD7D-FA03D383DD59}"/>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3E2D575-0065-5949-AA9C-9C6B43D578A6}"/>
              </a:ext>
            </a:extLst>
          </p:cNvPr>
          <p:cNvSpPr>
            <a:spLocks noGrp="1"/>
          </p:cNvSpPr>
          <p:nvPr>
            <p:ph type="ctrTitle"/>
          </p:nvPr>
        </p:nvSpPr>
        <p:spPr>
          <a:xfrm>
            <a:off x="3844463" y="2228046"/>
            <a:ext cx="8448180" cy="2292010"/>
          </a:xfrm>
        </p:spPr>
        <p:txBody>
          <a:bodyPr>
            <a:normAutofit/>
          </a:bodyPr>
          <a:lstStyle/>
          <a:p>
            <a:pPr algn="l"/>
            <a:r>
              <a:rPr lang="en-US" sz="5600" b="1" i="1" dirty="0">
                <a:solidFill>
                  <a:schemeClr val="bg1"/>
                </a:solidFill>
                <a:latin typeface="Montserrat" pitchFamily="2" charset="77"/>
              </a:rPr>
              <a:t>Countering Disinformation</a:t>
            </a:r>
          </a:p>
        </p:txBody>
      </p:sp>
      <p:sp>
        <p:nvSpPr>
          <p:cNvPr id="3" name="Subtitle 2">
            <a:extLst>
              <a:ext uri="{FF2B5EF4-FFF2-40B4-BE49-F238E27FC236}">
                <a16:creationId xmlns:a16="http://schemas.microsoft.com/office/drawing/2014/main" id="{5AE0347F-1725-7E43-A1C6-FFC35FDA7ABE}"/>
              </a:ext>
            </a:extLst>
          </p:cNvPr>
          <p:cNvSpPr>
            <a:spLocks noGrp="1"/>
          </p:cNvSpPr>
          <p:nvPr>
            <p:ph type="subTitle" idx="1"/>
          </p:nvPr>
        </p:nvSpPr>
        <p:spPr>
          <a:xfrm>
            <a:off x="3844464" y="4439603"/>
            <a:ext cx="7852958" cy="917401"/>
          </a:xfrm>
        </p:spPr>
        <p:txBody>
          <a:bodyPr>
            <a:normAutofit fontScale="62500" lnSpcReduction="20000"/>
          </a:bodyPr>
          <a:lstStyle/>
          <a:p>
            <a:pPr algn="l">
              <a:lnSpc>
                <a:spcPct val="150000"/>
              </a:lnSpc>
              <a:spcBef>
                <a:spcPts val="0"/>
              </a:spcBef>
              <a:spcAft>
                <a:spcPts val="1200"/>
              </a:spcAft>
            </a:pPr>
            <a:r>
              <a:rPr lang="en-US" dirty="0">
                <a:solidFill>
                  <a:schemeClr val="bg1"/>
                </a:solidFill>
                <a:latin typeface="Merriweather Light" pitchFamily="2" charset="77"/>
              </a:rPr>
              <a:t>Understanding how it works, how to identify it, and the best ways to respond to protect our democracy and voting rights.</a:t>
            </a:r>
          </a:p>
        </p:txBody>
      </p:sp>
      <p:pic>
        <p:nvPicPr>
          <p:cNvPr id="6" name="Picture 5" descr="Background pattern&#10;&#10;Description automatically generated">
            <a:extLst>
              <a:ext uri="{FF2B5EF4-FFF2-40B4-BE49-F238E27FC236}">
                <a16:creationId xmlns:a16="http://schemas.microsoft.com/office/drawing/2014/main" id="{454759C2-D4B9-1349-A62F-58144F2B0CDC}"/>
              </a:ext>
            </a:extLst>
          </p:cNvPr>
          <p:cNvPicPr>
            <a:picLocks noChangeAspect="1"/>
          </p:cNvPicPr>
          <p:nvPr/>
        </p:nvPicPr>
        <p:blipFill>
          <a:blip r:embed="rId4"/>
          <a:stretch>
            <a:fillRect/>
          </a:stretch>
        </p:blipFill>
        <p:spPr>
          <a:xfrm>
            <a:off x="10054957" y="5950966"/>
            <a:ext cx="2137043" cy="1202087"/>
          </a:xfrm>
          <a:prstGeom prst="rect">
            <a:avLst/>
          </a:prstGeom>
        </p:spPr>
      </p:pic>
    </p:spTree>
    <p:extLst>
      <p:ext uri="{BB962C8B-B14F-4D97-AF65-F5344CB8AC3E}">
        <p14:creationId xmlns:p14="http://schemas.microsoft.com/office/powerpoint/2010/main" val="1965218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20500" cy="1329003"/>
          </a:xfrm>
        </p:spPr>
        <p:txBody>
          <a:bodyPr/>
          <a:lstStyle/>
          <a:p>
            <a:r>
              <a:rPr lang="en-US" b="1" i="1">
                <a:solidFill>
                  <a:schemeClr val="accent5"/>
                </a:solidFill>
                <a:latin typeface="Montserrat" pitchFamily="2" charset="77"/>
              </a:rPr>
              <a:t>Overview: </a:t>
            </a:r>
            <a:r>
              <a:rPr lang="en-US" b="1" i="1">
                <a:solidFill>
                  <a:schemeClr val="bg1"/>
                </a:solidFill>
                <a:latin typeface="Montserrat SemiBold" pitchFamily="2" charset="77"/>
              </a:rPr>
              <a:t>Countering disinformation</a:t>
            </a:r>
          </a:p>
        </p:txBody>
      </p:sp>
      <p:sp>
        <p:nvSpPr>
          <p:cNvPr id="7" name="Content Placeholder 2">
            <a:extLst>
              <a:ext uri="{FF2B5EF4-FFF2-40B4-BE49-F238E27FC236}">
                <a16:creationId xmlns:a16="http://schemas.microsoft.com/office/drawing/2014/main" id="{5B65D749-1678-4EFB-97AE-80B4BF2486A9}"/>
              </a:ext>
            </a:extLst>
          </p:cNvPr>
          <p:cNvSpPr txBox="1">
            <a:spLocks/>
          </p:cNvSpPr>
          <p:nvPr/>
        </p:nvSpPr>
        <p:spPr>
          <a:xfrm>
            <a:off x="787400" y="1423457"/>
            <a:ext cx="10909300" cy="4544988"/>
          </a:xfrm>
          <a:prstGeom prst="rect">
            <a:avLst/>
          </a:prstGeom>
        </p:spPr>
        <p:txBody>
          <a:bodyPr vert="horz" lIns="91440" tIns="45720" rIns="91440" bIns="45720" numCol="1"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None/>
            </a:pPr>
            <a:r>
              <a:rPr lang="en-US" sz="4000" b="1" i="1">
                <a:solidFill>
                  <a:schemeClr val="bg1"/>
                </a:solidFill>
                <a:latin typeface="Montserrat" pitchFamily="2" charset="77"/>
              </a:rPr>
              <a:t>We’ll be sharing and discussing 6 short videos:</a:t>
            </a:r>
            <a:endParaRPr lang="en-US" sz="2400">
              <a:solidFill>
                <a:schemeClr val="bg1"/>
              </a:solidFill>
              <a:latin typeface="Merriweather" pitchFamily="2" charset="77"/>
            </a:endParaRPr>
          </a:p>
          <a:p>
            <a:pPr marL="914400" lvl="1" indent="-457200" fontAlgn="base">
              <a:lnSpc>
                <a:spcPct val="150000"/>
              </a:lnSpc>
              <a:buFont typeface="+mj-lt"/>
              <a:buAutoNum type="arabicPeriod"/>
            </a:pPr>
            <a:r>
              <a:rPr lang="en-US">
                <a:solidFill>
                  <a:schemeClr val="bg1"/>
                </a:solidFill>
                <a:latin typeface="Merriweather" pitchFamily="2" charset="77"/>
              </a:rPr>
              <a:t>Intro: What is disinformation and how its used</a:t>
            </a:r>
          </a:p>
          <a:p>
            <a:pPr marL="914400" lvl="1" indent="-457200" fontAlgn="base">
              <a:lnSpc>
                <a:spcPct val="150000"/>
              </a:lnSpc>
              <a:buFont typeface="+mj-lt"/>
              <a:buAutoNum type="arabicPeriod"/>
            </a:pPr>
            <a:r>
              <a:rPr lang="en-US">
                <a:solidFill>
                  <a:schemeClr val="bg1"/>
                </a:solidFill>
                <a:latin typeface="Merriweather" pitchFamily="2" charset="77"/>
              </a:rPr>
              <a:t>Repairing harm and rebuilding trust</a:t>
            </a:r>
          </a:p>
          <a:p>
            <a:pPr marL="914400" lvl="1" indent="-457200" fontAlgn="base">
              <a:lnSpc>
                <a:spcPct val="150000"/>
              </a:lnSpc>
              <a:buFont typeface="+mj-lt"/>
              <a:buAutoNum type="arabicPeriod"/>
            </a:pPr>
            <a:r>
              <a:rPr lang="en-US">
                <a:solidFill>
                  <a:schemeClr val="bg1"/>
                </a:solidFill>
                <a:latin typeface="Merriweather" pitchFamily="2" charset="77"/>
              </a:rPr>
              <a:t>Response discipline</a:t>
            </a:r>
          </a:p>
          <a:p>
            <a:pPr marL="914400" lvl="1" indent="-457200" fontAlgn="base">
              <a:lnSpc>
                <a:spcPct val="150000"/>
              </a:lnSpc>
              <a:buFont typeface="+mj-lt"/>
              <a:buAutoNum type="arabicPeriod"/>
            </a:pPr>
            <a:r>
              <a:rPr lang="en-US">
                <a:solidFill>
                  <a:schemeClr val="bg1"/>
                </a:solidFill>
                <a:latin typeface="Merriweather" pitchFamily="2" charset="77"/>
              </a:rPr>
              <a:t>Pitfalls to avoid</a:t>
            </a:r>
          </a:p>
          <a:p>
            <a:pPr marL="914400" lvl="1" indent="-457200" fontAlgn="base">
              <a:lnSpc>
                <a:spcPct val="150000"/>
              </a:lnSpc>
              <a:buFont typeface="+mj-lt"/>
              <a:buAutoNum type="arabicPeriod"/>
            </a:pPr>
            <a:r>
              <a:rPr lang="en-US">
                <a:solidFill>
                  <a:schemeClr val="bg1"/>
                </a:solidFill>
                <a:latin typeface="Merriweather" pitchFamily="2" charset="77"/>
              </a:rPr>
              <a:t>Addressing common pitfalls</a:t>
            </a:r>
          </a:p>
          <a:p>
            <a:pPr marL="914400" lvl="1" indent="-457200" fontAlgn="base">
              <a:lnSpc>
                <a:spcPct val="150000"/>
              </a:lnSpc>
              <a:buFont typeface="+mj-lt"/>
              <a:buAutoNum type="arabicPeriod"/>
            </a:pPr>
            <a:r>
              <a:rPr lang="en-US">
                <a:solidFill>
                  <a:schemeClr val="bg1"/>
                </a:solidFill>
                <a:latin typeface="Merriweather" pitchFamily="2" charset="77"/>
              </a:rPr>
              <a:t>Building your narrative</a:t>
            </a:r>
          </a:p>
          <a:p>
            <a:pPr lvl="1" fontAlgn="base">
              <a:lnSpc>
                <a:spcPct val="150000"/>
              </a:lnSpc>
            </a:pPr>
            <a:r>
              <a:rPr lang="en-US">
                <a:solidFill>
                  <a:schemeClr val="bg1"/>
                </a:solidFill>
                <a:latin typeface="Merriweather" pitchFamily="2" charset="77"/>
              </a:rPr>
              <a:t>Plus a closing discussion on disinformation and voter suppression</a:t>
            </a:r>
          </a:p>
          <a:p>
            <a:pPr marL="0" indent="0" fontAlgn="base">
              <a:lnSpc>
                <a:spcPct val="150000"/>
              </a:lnSpc>
              <a:buFont typeface="Arial" panose="020B0604020202020204" pitchFamily="34" charset="0"/>
              <a:buNone/>
            </a:pPr>
            <a:endParaRPr lang="en-US" sz="2400">
              <a:solidFill>
                <a:schemeClr val="bg1"/>
              </a:solidFill>
              <a:latin typeface="Merriweather" pitchFamily="2" charset="77"/>
            </a:endParaRPr>
          </a:p>
        </p:txBody>
      </p:sp>
    </p:spTree>
    <p:extLst>
      <p:ext uri="{BB962C8B-B14F-4D97-AF65-F5344CB8AC3E}">
        <p14:creationId xmlns:p14="http://schemas.microsoft.com/office/powerpoint/2010/main" val="188167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6E61F-2E03-DB4D-AFC1-9EA20EEF3BFF}"/>
              </a:ext>
            </a:extLst>
          </p:cNvPr>
          <p:cNvPicPr>
            <a:picLocks noChangeAspect="1"/>
          </p:cNvPicPr>
          <p:nvPr/>
        </p:nvPicPr>
        <p:blipFill>
          <a:blip r:embed="rId3"/>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5F31C466-33E6-1F66-8E37-6A4E44B0114E}"/>
              </a:ext>
            </a:extLst>
          </p:cNvPr>
          <p:cNvSpPr txBox="1">
            <a:spLocks/>
          </p:cNvSpPr>
          <p:nvPr/>
        </p:nvSpPr>
        <p:spPr>
          <a:xfrm>
            <a:off x="922317" y="3037010"/>
            <a:ext cx="10889671" cy="197831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i="1" dirty="0">
                <a:solidFill>
                  <a:schemeClr val="bg1"/>
                </a:solidFill>
                <a:latin typeface="Montserrat SemiBold" pitchFamily="2" charset="77"/>
              </a:rPr>
              <a:t>Challenges of today’s workshop</a:t>
            </a:r>
          </a:p>
        </p:txBody>
      </p:sp>
    </p:spTree>
    <p:extLst>
      <p:ext uri="{BB962C8B-B14F-4D97-AF65-F5344CB8AC3E}">
        <p14:creationId xmlns:p14="http://schemas.microsoft.com/office/powerpoint/2010/main" val="15067869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typing on a keyboard&#10;&#10;Description automatically generated with medium confidence">
            <a:extLst>
              <a:ext uri="{FF2B5EF4-FFF2-40B4-BE49-F238E27FC236}">
                <a16:creationId xmlns:a16="http://schemas.microsoft.com/office/drawing/2014/main" id="{1BBBC97F-9188-B448-93C5-24F6FAE66E74}"/>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00636BD2-3129-53B0-085B-7F2F8C6E6ACA}"/>
              </a:ext>
            </a:extLst>
          </p:cNvPr>
          <p:cNvSpPr txBox="1">
            <a:spLocks/>
          </p:cNvSpPr>
          <p:nvPr/>
        </p:nvSpPr>
        <p:spPr>
          <a:xfrm>
            <a:off x="1726553" y="2899509"/>
            <a:ext cx="9202180" cy="19783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Montserrat SemiBold" pitchFamily="2" charset="77"/>
              </a:rPr>
              <a:t>What is disinformation and how is it used?</a:t>
            </a:r>
          </a:p>
        </p:txBody>
      </p:sp>
    </p:spTree>
    <p:extLst>
      <p:ext uri="{BB962C8B-B14F-4D97-AF65-F5344CB8AC3E}">
        <p14:creationId xmlns:p14="http://schemas.microsoft.com/office/powerpoint/2010/main" val="4186212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Countering Disinformation Intro">
            <a:hlinkClick r:id="" action="ppaction://media"/>
            <a:extLst>
              <a:ext uri="{FF2B5EF4-FFF2-40B4-BE49-F238E27FC236}">
                <a16:creationId xmlns:a16="http://schemas.microsoft.com/office/drawing/2014/main" id="{DA21EE3E-DF2A-E5DE-B214-564E7E65D664}"/>
              </a:ext>
            </a:extLst>
          </p:cNvPr>
          <p:cNvPicPr>
            <a:picLocks noRot="1" noChangeAspect="1"/>
          </p:cNvPicPr>
          <p:nvPr>
            <a:videoFile r:link="rId1"/>
          </p:nvPr>
        </p:nvPicPr>
        <p:blipFill>
          <a:blip r:embed="rId4"/>
          <a:stretch>
            <a:fillRect/>
          </a:stretch>
        </p:blipFill>
        <p:spPr>
          <a:xfrm>
            <a:off x="569736" y="226146"/>
            <a:ext cx="11337536" cy="6405708"/>
          </a:xfrm>
          <a:prstGeom prst="rect">
            <a:avLst/>
          </a:prstGeom>
        </p:spPr>
      </p:pic>
    </p:spTree>
    <p:extLst>
      <p:ext uri="{BB962C8B-B14F-4D97-AF65-F5344CB8AC3E}">
        <p14:creationId xmlns:p14="http://schemas.microsoft.com/office/powerpoint/2010/main" val="792047017"/>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lstStyle/>
          <a:p>
            <a:r>
              <a:rPr lang="en-US" sz="4400" b="1" i="1" dirty="0">
                <a:solidFill>
                  <a:schemeClr val="accent6"/>
                </a:solidFill>
                <a:latin typeface="Montserrat" pitchFamily="2" charset="77"/>
              </a:rPr>
              <a:t>Key takeaways: </a:t>
            </a:r>
            <a:r>
              <a:rPr lang="en-US" b="1" i="1" dirty="0">
                <a:latin typeface="Montserrat SemiBold"/>
              </a:rPr>
              <a:t>What is disinformation and how is it used? </a:t>
            </a: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1929681" y="1715557"/>
            <a:ext cx="10135319" cy="1325563"/>
          </a:xfrm>
        </p:spPr>
        <p:txBody>
          <a:bodyPr>
            <a:normAutofit/>
          </a:bodyPr>
          <a:lstStyle/>
          <a:p>
            <a:pPr fontAlgn="base">
              <a:lnSpc>
                <a:spcPct val="150000"/>
              </a:lnSpc>
            </a:pPr>
            <a:r>
              <a:rPr lang="en-US" sz="2400" dirty="0">
                <a:solidFill>
                  <a:schemeClr val="accent6"/>
                </a:solidFill>
                <a:latin typeface="Merriweather" pitchFamily="2" charset="77"/>
              </a:rPr>
              <a:t>Disinformation</a:t>
            </a:r>
            <a:r>
              <a:rPr lang="en-US" sz="2400" dirty="0">
                <a:latin typeface="Merriweather" pitchFamily="2" charset="77"/>
              </a:rPr>
              <a:t> = false or misleading information that bad actors intentionally spread to manipulate people.</a:t>
            </a:r>
          </a:p>
        </p:txBody>
      </p:sp>
      <p:sp>
        <p:nvSpPr>
          <p:cNvPr id="5" name="Content Placeholder 2">
            <a:extLst>
              <a:ext uri="{FF2B5EF4-FFF2-40B4-BE49-F238E27FC236}">
                <a16:creationId xmlns:a16="http://schemas.microsoft.com/office/drawing/2014/main" id="{D656382E-C7F5-F8C2-0EDC-FE5826E91424}"/>
              </a:ext>
            </a:extLst>
          </p:cNvPr>
          <p:cNvSpPr txBox="1">
            <a:spLocks/>
          </p:cNvSpPr>
          <p:nvPr/>
        </p:nvSpPr>
        <p:spPr>
          <a:xfrm>
            <a:off x="1946728" y="2896543"/>
            <a:ext cx="9974943" cy="18406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dirty="0">
                <a:solidFill>
                  <a:schemeClr val="accent6"/>
                </a:solidFill>
                <a:latin typeface="Merriweather" pitchFamily="2" charset="77"/>
              </a:rPr>
              <a:t>Bad actors </a:t>
            </a:r>
            <a:r>
              <a:rPr lang="en-US" sz="2400" dirty="0">
                <a:latin typeface="Merriweather" pitchFamily="2" charset="77"/>
              </a:rPr>
              <a:t>= political and economic actors who hoard power and wealth by manipulating people into taking actions against our individual and collective best interests.</a:t>
            </a:r>
          </a:p>
        </p:txBody>
      </p:sp>
      <p:sp>
        <p:nvSpPr>
          <p:cNvPr id="6" name="Content Placeholder 2">
            <a:extLst>
              <a:ext uri="{FF2B5EF4-FFF2-40B4-BE49-F238E27FC236}">
                <a16:creationId xmlns:a16="http://schemas.microsoft.com/office/drawing/2014/main" id="{5A8E4B05-D25E-0C8C-AA93-A2D9B109BA07}"/>
              </a:ext>
            </a:extLst>
          </p:cNvPr>
          <p:cNvSpPr txBox="1">
            <a:spLocks/>
          </p:cNvSpPr>
          <p:nvPr/>
        </p:nvSpPr>
        <p:spPr>
          <a:xfrm>
            <a:off x="1928446" y="4591455"/>
            <a:ext cx="10262577" cy="31340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dirty="0">
                <a:latin typeface="Merriweather" pitchFamily="2" charset="77"/>
              </a:rPr>
              <a:t>Bad actors use disinformation as part of </a:t>
            </a:r>
            <a:r>
              <a:rPr lang="en-US" sz="2400" dirty="0">
                <a:solidFill>
                  <a:schemeClr val="accent6"/>
                </a:solidFill>
                <a:latin typeface="Merriweather" pitchFamily="2" charset="77"/>
              </a:rPr>
              <a:t>3 manipulation tactics</a:t>
            </a:r>
            <a:r>
              <a:rPr lang="en-US" sz="2400" dirty="0">
                <a:latin typeface="Merriweather" pitchFamily="2" charset="77"/>
              </a:rPr>
              <a:t>:</a:t>
            </a:r>
          </a:p>
          <a:p>
            <a:pPr lvl="1" fontAlgn="base">
              <a:lnSpc>
                <a:spcPct val="150000"/>
              </a:lnSpc>
            </a:pPr>
            <a:r>
              <a:rPr lang="en-US" sz="2000" dirty="0">
                <a:latin typeface="Merriweather" pitchFamily="2" charset="77"/>
              </a:rPr>
              <a:t>Divide and Conquer</a:t>
            </a:r>
          </a:p>
          <a:p>
            <a:pPr lvl="1" fontAlgn="base">
              <a:lnSpc>
                <a:spcPct val="150000"/>
              </a:lnSpc>
            </a:pPr>
            <a:r>
              <a:rPr lang="en-US" sz="2000" dirty="0">
                <a:latin typeface="Merriweather" pitchFamily="2" charset="77"/>
              </a:rPr>
              <a:t>Mislead and Misdirect</a:t>
            </a:r>
          </a:p>
          <a:p>
            <a:pPr lvl="1" fontAlgn="base">
              <a:lnSpc>
                <a:spcPct val="150000"/>
              </a:lnSpc>
            </a:pPr>
            <a:r>
              <a:rPr lang="en-US" sz="2000" dirty="0">
                <a:latin typeface="Merriweather" pitchFamily="2" charset="77"/>
              </a:rPr>
              <a:t>Overwhelm and Exhaust</a:t>
            </a:r>
          </a:p>
        </p:txBody>
      </p:sp>
    </p:spTree>
    <p:extLst>
      <p:ext uri="{BB962C8B-B14F-4D97-AF65-F5344CB8AC3E}">
        <p14:creationId xmlns:p14="http://schemas.microsoft.com/office/powerpoint/2010/main" val="21179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95482" cy="1325563"/>
          </a:xfrm>
        </p:spPr>
        <p:txBody>
          <a:bodyPr>
            <a:normAutofit/>
          </a:bodyPr>
          <a:lstStyle/>
          <a:p>
            <a:r>
              <a:rPr lang="en-US" b="1" i="1">
                <a:solidFill>
                  <a:schemeClr val="bg1"/>
                </a:solidFill>
                <a:latin typeface="Montserrat" pitchFamily="2" charset="77"/>
              </a:rPr>
              <a:t>Activity: </a:t>
            </a:r>
            <a:r>
              <a:rPr lang="en-US" sz="4000" b="1" i="1" dirty="0">
                <a:solidFill>
                  <a:schemeClr val="bg1"/>
                </a:solidFill>
                <a:latin typeface="Montserrat SemiBold" pitchFamily="2" charset="77"/>
              </a:rPr>
              <a:t>Disinformation in Your Life </a:t>
            </a:r>
            <a:endParaRPr lang="en-US" b="1" i="1" dirty="0">
              <a:solidFill>
                <a:schemeClr val="bg1"/>
              </a:solidFill>
              <a:latin typeface="Montserrat SemiBold" pitchFamily="2" charset="77"/>
            </a:endParaRPr>
          </a:p>
        </p:txBody>
      </p:sp>
      <p:pic>
        <p:nvPicPr>
          <p:cNvPr id="6" name="Picture 5" descr="A person in a garment&#10;&#10;Description automatically generated with low confidence">
            <a:extLst>
              <a:ext uri="{FF2B5EF4-FFF2-40B4-BE49-F238E27FC236}">
                <a16:creationId xmlns:a16="http://schemas.microsoft.com/office/drawing/2014/main" id="{4FFA07BD-C8DB-C440-44E4-C7BD714A357C}"/>
              </a:ext>
            </a:extLst>
          </p:cNvPr>
          <p:cNvPicPr>
            <a:picLocks noChangeAspect="1"/>
          </p:cNvPicPr>
          <p:nvPr/>
        </p:nvPicPr>
        <p:blipFill>
          <a:blip r:embed="rId3"/>
          <a:stretch>
            <a:fillRect/>
          </a:stretch>
        </p:blipFill>
        <p:spPr>
          <a:xfrm>
            <a:off x="-701880" y="1596821"/>
            <a:ext cx="5261179" cy="5261179"/>
          </a:xfrm>
          <a:prstGeom prst="rect">
            <a:avLst/>
          </a:prstGeom>
        </p:spPr>
      </p:pic>
      <p:sp>
        <p:nvSpPr>
          <p:cNvPr id="5" name="Content Placeholder 2">
            <a:extLst>
              <a:ext uri="{FF2B5EF4-FFF2-40B4-BE49-F238E27FC236}">
                <a16:creationId xmlns:a16="http://schemas.microsoft.com/office/drawing/2014/main" id="{132ED92D-B56A-450F-945E-7ECACA726D16}"/>
              </a:ext>
            </a:extLst>
          </p:cNvPr>
          <p:cNvSpPr txBox="1">
            <a:spLocks/>
          </p:cNvSpPr>
          <p:nvPr/>
        </p:nvSpPr>
        <p:spPr>
          <a:xfrm>
            <a:off x="2983831" y="1715557"/>
            <a:ext cx="8686800" cy="4522817"/>
          </a:xfrm>
          <a:prstGeom prst="rect">
            <a:avLst/>
          </a:prstGeom>
        </p:spPr>
        <p:txBody>
          <a:bodyPr vert="horz" lIns="91440" tIns="45720" rIns="91440" bIns="45720" numCol="1"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None/>
            </a:pPr>
            <a:r>
              <a:rPr lang="en-US" sz="3200" b="1" i="1" dirty="0">
                <a:solidFill>
                  <a:schemeClr val="bg1"/>
                </a:solidFill>
                <a:latin typeface="Montserrat" pitchFamily="2" charset="77"/>
              </a:rPr>
              <a:t>Consider the following questions:</a:t>
            </a:r>
            <a:endParaRPr lang="en-US" sz="1800" dirty="0">
              <a:solidFill>
                <a:schemeClr val="bg1"/>
              </a:solidFill>
              <a:latin typeface="Merriweather" pitchFamily="2" charset="77"/>
            </a:endParaRPr>
          </a:p>
          <a:p>
            <a:pPr lvl="1" fontAlgn="base">
              <a:lnSpc>
                <a:spcPct val="150000"/>
              </a:lnSpc>
            </a:pPr>
            <a:r>
              <a:rPr lang="en-US" dirty="0">
                <a:solidFill>
                  <a:schemeClr val="bg1"/>
                </a:solidFill>
                <a:latin typeface="Merriweather" pitchFamily="2" charset="77"/>
              </a:rPr>
              <a:t>What are some examples of disinformation you’ve seen or experienced? </a:t>
            </a:r>
          </a:p>
          <a:p>
            <a:pPr lvl="1" fontAlgn="base">
              <a:lnSpc>
                <a:spcPct val="150000"/>
              </a:lnSpc>
            </a:pPr>
            <a:r>
              <a:rPr lang="en-US" dirty="0">
                <a:solidFill>
                  <a:schemeClr val="bg1"/>
                </a:solidFill>
                <a:latin typeface="Merriweather" pitchFamily="2" charset="77"/>
              </a:rPr>
              <a:t>Have you seen or experienced any of the three manipulation tactics used by bad actors? </a:t>
            </a:r>
          </a:p>
          <a:p>
            <a:pPr lvl="2" fontAlgn="base">
              <a:lnSpc>
                <a:spcPct val="150000"/>
              </a:lnSpc>
            </a:pPr>
            <a:r>
              <a:rPr lang="en-US" dirty="0">
                <a:solidFill>
                  <a:schemeClr val="bg1"/>
                </a:solidFill>
                <a:latin typeface="Merriweather" pitchFamily="2" charset="77"/>
              </a:rPr>
              <a:t>Divide and Conquer</a:t>
            </a:r>
          </a:p>
          <a:p>
            <a:pPr lvl="2" fontAlgn="base">
              <a:lnSpc>
                <a:spcPct val="150000"/>
              </a:lnSpc>
            </a:pPr>
            <a:r>
              <a:rPr lang="en-US" dirty="0">
                <a:solidFill>
                  <a:schemeClr val="bg1"/>
                </a:solidFill>
                <a:latin typeface="Merriweather" pitchFamily="2" charset="77"/>
              </a:rPr>
              <a:t>Mislead and Misdirect</a:t>
            </a:r>
          </a:p>
          <a:p>
            <a:pPr lvl="2" fontAlgn="base">
              <a:lnSpc>
                <a:spcPct val="150000"/>
              </a:lnSpc>
            </a:pPr>
            <a:r>
              <a:rPr lang="en-US" dirty="0">
                <a:solidFill>
                  <a:schemeClr val="bg1"/>
                </a:solidFill>
                <a:latin typeface="Merriweather" pitchFamily="2" charset="77"/>
              </a:rPr>
              <a:t>Overwhelm and Exhaust</a:t>
            </a:r>
          </a:p>
          <a:p>
            <a:pPr marL="914400" lvl="1" indent="-457200" fontAlgn="base">
              <a:lnSpc>
                <a:spcPct val="150000"/>
              </a:lnSpc>
              <a:buFont typeface="+mj-lt"/>
              <a:buAutoNum type="arabicPeriod"/>
            </a:pPr>
            <a:endParaRPr lang="en-US" dirty="0">
              <a:solidFill>
                <a:schemeClr val="bg1"/>
              </a:solidFill>
              <a:latin typeface="Merriweather" pitchFamily="2" charset="77"/>
            </a:endParaRPr>
          </a:p>
          <a:p>
            <a:pPr marL="914400" lvl="1" indent="-457200" fontAlgn="base">
              <a:lnSpc>
                <a:spcPct val="150000"/>
              </a:lnSpc>
              <a:buFont typeface="+mj-lt"/>
              <a:buAutoNum type="arabicPeriod"/>
            </a:pPr>
            <a:endParaRPr lang="en-US" dirty="0">
              <a:solidFill>
                <a:schemeClr val="bg1"/>
              </a:solidFill>
              <a:latin typeface="Merriweather" pitchFamily="2" charset="77"/>
            </a:endParaRPr>
          </a:p>
          <a:p>
            <a:pPr marL="0" indent="0" fontAlgn="base">
              <a:lnSpc>
                <a:spcPct val="150000"/>
              </a:lnSpc>
              <a:buFont typeface="Arial" panose="020B0604020202020204" pitchFamily="34" charset="0"/>
              <a:buNone/>
            </a:pPr>
            <a:endParaRPr lang="en-US" sz="2400" dirty="0">
              <a:solidFill>
                <a:schemeClr val="bg1"/>
              </a:solidFill>
              <a:latin typeface="Merriweather" pitchFamily="2" charset="77"/>
            </a:endParaRPr>
          </a:p>
        </p:txBody>
      </p:sp>
    </p:spTree>
    <p:extLst>
      <p:ext uri="{BB962C8B-B14F-4D97-AF65-F5344CB8AC3E}">
        <p14:creationId xmlns:p14="http://schemas.microsoft.com/office/powerpoint/2010/main" val="2028366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549EE2-D9FA-4763-9473-07B41D4DF76C}"/>
              </a:ext>
            </a:extLst>
          </p:cNvPr>
          <p:cNvPicPr>
            <a:picLocks noChangeAspect="1"/>
          </p:cNvPicPr>
          <p:nvPr/>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D47E8510-D1F8-4CA9-8F03-32A754B4B851}"/>
              </a:ext>
            </a:extLst>
          </p:cNvPr>
          <p:cNvSpPr txBox="1">
            <a:spLocks/>
          </p:cNvSpPr>
          <p:nvPr/>
        </p:nvSpPr>
        <p:spPr>
          <a:xfrm>
            <a:off x="1815453" y="2594709"/>
            <a:ext cx="9202180" cy="19783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Montserrat SemiBold" pitchFamily="2" charset="77"/>
              </a:rPr>
              <a:t>Repairing harm and rebuilding trust</a:t>
            </a:r>
          </a:p>
        </p:txBody>
      </p:sp>
    </p:spTree>
    <p:extLst>
      <p:ext uri="{BB962C8B-B14F-4D97-AF65-F5344CB8AC3E}">
        <p14:creationId xmlns:p14="http://schemas.microsoft.com/office/powerpoint/2010/main" val="2652964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Countering Disinformation: Repairing Harm and Rebuilding Trust">
            <a:hlinkClick r:id="" action="ppaction://media"/>
            <a:extLst>
              <a:ext uri="{FF2B5EF4-FFF2-40B4-BE49-F238E27FC236}">
                <a16:creationId xmlns:a16="http://schemas.microsoft.com/office/drawing/2014/main" id="{090ED0C8-EDB0-5A9F-B97E-743EEB5F6C34}"/>
              </a:ext>
            </a:extLst>
          </p:cNvPr>
          <p:cNvPicPr>
            <a:picLocks noRot="1" noChangeAspect="1"/>
          </p:cNvPicPr>
          <p:nvPr>
            <a:videoFile r:link="rId1"/>
          </p:nvPr>
        </p:nvPicPr>
        <p:blipFill>
          <a:blip r:embed="rId3"/>
          <a:stretch>
            <a:fillRect/>
          </a:stretch>
        </p:blipFill>
        <p:spPr>
          <a:xfrm>
            <a:off x="360218" y="188283"/>
            <a:ext cx="11471564" cy="6481434"/>
          </a:xfrm>
          <a:prstGeom prst="rect">
            <a:avLst/>
          </a:prstGeom>
        </p:spPr>
      </p:pic>
    </p:spTree>
    <p:extLst>
      <p:ext uri="{BB962C8B-B14F-4D97-AF65-F5344CB8AC3E}">
        <p14:creationId xmlns:p14="http://schemas.microsoft.com/office/powerpoint/2010/main" val="3632987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lstStyle/>
          <a:p>
            <a:r>
              <a:rPr lang="en-US" sz="4400" b="1" i="1" dirty="0">
                <a:solidFill>
                  <a:schemeClr val="accent6"/>
                </a:solidFill>
                <a:latin typeface="Montserrat" pitchFamily="2" charset="77"/>
              </a:rPr>
              <a:t>Key takeaways: </a:t>
            </a:r>
            <a:r>
              <a:rPr lang="en-US" b="1" i="1" dirty="0">
                <a:latin typeface="Montserrat SemiBold"/>
              </a:rPr>
              <a:t>Repairing harm and rebuilding trust</a:t>
            </a:r>
          </a:p>
        </p:txBody>
      </p:sp>
      <p:sp>
        <p:nvSpPr>
          <p:cNvPr id="7" name="Content Placeholder 2">
            <a:extLst>
              <a:ext uri="{FF2B5EF4-FFF2-40B4-BE49-F238E27FC236}">
                <a16:creationId xmlns:a16="http://schemas.microsoft.com/office/drawing/2014/main" id="{365A6BAC-C6EA-2BCB-A36B-795862F1C64D}"/>
              </a:ext>
            </a:extLst>
          </p:cNvPr>
          <p:cNvSpPr txBox="1">
            <a:spLocks/>
          </p:cNvSpPr>
          <p:nvPr/>
        </p:nvSpPr>
        <p:spPr>
          <a:xfrm>
            <a:off x="1760130" y="1710003"/>
            <a:ext cx="10241370"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dirty="0">
                <a:latin typeface="Merriweather" pitchFamily="2" charset="77"/>
              </a:rPr>
              <a:t>Facts alone have no power if the people we’re sharing them with don’t trust that </a:t>
            </a:r>
            <a:r>
              <a:rPr lang="en-US" sz="2400">
                <a:latin typeface="Merriweather" pitchFamily="2" charset="77"/>
              </a:rPr>
              <a:t>we’re</a:t>
            </a:r>
            <a:r>
              <a:rPr lang="en-US" sz="2400" dirty="0">
                <a:latin typeface="Merriweather" pitchFamily="2" charset="77"/>
              </a:rPr>
              <a:t> telling them the truth. </a:t>
            </a:r>
          </a:p>
          <a:p>
            <a:pPr fontAlgn="base">
              <a:lnSpc>
                <a:spcPct val="150000"/>
              </a:lnSpc>
            </a:pPr>
            <a:endParaRPr lang="en-US" sz="2400" dirty="0">
              <a:latin typeface="Merriweather" pitchFamily="2" charset="77"/>
            </a:endParaRPr>
          </a:p>
        </p:txBody>
      </p:sp>
      <p:sp>
        <p:nvSpPr>
          <p:cNvPr id="9" name="Content Placeholder 2">
            <a:extLst>
              <a:ext uri="{FF2B5EF4-FFF2-40B4-BE49-F238E27FC236}">
                <a16:creationId xmlns:a16="http://schemas.microsoft.com/office/drawing/2014/main" id="{18C42BA7-95DC-43A5-071D-47F4FCE20489}"/>
              </a:ext>
            </a:extLst>
          </p:cNvPr>
          <p:cNvSpPr txBox="1">
            <a:spLocks/>
          </p:cNvSpPr>
          <p:nvPr/>
        </p:nvSpPr>
        <p:spPr>
          <a:xfrm>
            <a:off x="1760130" y="2906943"/>
            <a:ext cx="10241370" cy="104411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dirty="0">
                <a:latin typeface="Merriweather" pitchFamily="2" charset="77"/>
              </a:rPr>
              <a:t>People don’t care what you know until they know that you care.</a:t>
            </a:r>
          </a:p>
          <a:p>
            <a:pPr fontAlgn="base">
              <a:lnSpc>
                <a:spcPct val="150000"/>
              </a:lnSpc>
            </a:pPr>
            <a:endParaRPr lang="en-US" sz="2400" dirty="0">
              <a:latin typeface="Merriweather" pitchFamily="2" charset="77"/>
            </a:endParaRPr>
          </a:p>
        </p:txBody>
      </p:sp>
      <p:sp>
        <p:nvSpPr>
          <p:cNvPr id="10" name="Content Placeholder 2">
            <a:extLst>
              <a:ext uri="{FF2B5EF4-FFF2-40B4-BE49-F238E27FC236}">
                <a16:creationId xmlns:a16="http://schemas.microsoft.com/office/drawing/2014/main" id="{73749022-43B5-B20B-1786-DAC8390C2DA5}"/>
              </a:ext>
            </a:extLst>
          </p:cNvPr>
          <p:cNvSpPr txBox="1">
            <a:spLocks/>
          </p:cNvSpPr>
          <p:nvPr/>
        </p:nvSpPr>
        <p:spPr>
          <a:xfrm>
            <a:off x="1760130" y="3699698"/>
            <a:ext cx="10241370" cy="38846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dirty="0">
                <a:latin typeface="Merriweather" pitchFamily="2" charset="77"/>
              </a:rPr>
              <a:t>Sometimes you may not be the best messenger. Consider developing relationships and sharing resources with trusted messengers in the communities you’re trying to reach.</a:t>
            </a:r>
          </a:p>
          <a:p>
            <a:pPr fontAlgn="base">
              <a:lnSpc>
                <a:spcPct val="150000"/>
              </a:lnSpc>
            </a:pPr>
            <a:endParaRPr lang="en-US" sz="2400" dirty="0">
              <a:latin typeface="Merriweather" pitchFamily="2" charset="77"/>
            </a:endParaRPr>
          </a:p>
        </p:txBody>
      </p:sp>
    </p:spTree>
    <p:extLst>
      <p:ext uri="{BB962C8B-B14F-4D97-AF65-F5344CB8AC3E}">
        <p14:creationId xmlns:p14="http://schemas.microsoft.com/office/powerpoint/2010/main" val="524649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95482" cy="1278203"/>
          </a:xfrm>
        </p:spPr>
        <p:txBody>
          <a:bodyPr>
            <a:normAutofit fontScale="90000"/>
          </a:bodyPr>
          <a:lstStyle/>
          <a:p>
            <a:r>
              <a:rPr lang="en-US" b="1" i="1" dirty="0">
                <a:solidFill>
                  <a:schemeClr val="bg2"/>
                </a:solidFill>
                <a:latin typeface="Montserrat" pitchFamily="2" charset="77"/>
              </a:rPr>
              <a:t>Activity: </a:t>
            </a:r>
            <a:r>
              <a:rPr lang="en-US" sz="4000" b="1" i="1" dirty="0">
                <a:solidFill>
                  <a:schemeClr val="bg1"/>
                </a:solidFill>
                <a:latin typeface="Montserrat SemiBold" pitchFamily="2" charset="77"/>
              </a:rPr>
              <a:t>Repairing harm and rebuilding trust</a:t>
            </a:r>
            <a:br>
              <a:rPr lang="en-US" sz="4000" b="1" i="1" dirty="0">
                <a:solidFill>
                  <a:schemeClr val="bg1"/>
                </a:solidFill>
                <a:latin typeface="Montserrat SemiBold" pitchFamily="2" charset="77"/>
              </a:rPr>
            </a:br>
            <a:endParaRPr lang="en-US" b="1" i="1" dirty="0">
              <a:solidFill>
                <a:schemeClr val="bg1"/>
              </a:solidFill>
              <a:latin typeface="Montserrat SemiBold" pitchFamily="2" charset="77"/>
            </a:endParaRPr>
          </a:p>
        </p:txBody>
      </p:sp>
      <p:sp>
        <p:nvSpPr>
          <p:cNvPr id="5" name="Content Placeholder 2">
            <a:extLst>
              <a:ext uri="{FF2B5EF4-FFF2-40B4-BE49-F238E27FC236}">
                <a16:creationId xmlns:a16="http://schemas.microsoft.com/office/drawing/2014/main" id="{75F319D7-E673-FCED-7FAA-D4A8F58CFE7C}"/>
              </a:ext>
            </a:extLst>
          </p:cNvPr>
          <p:cNvSpPr>
            <a:spLocks noGrp="1"/>
          </p:cNvSpPr>
          <p:nvPr>
            <p:ph idx="1"/>
          </p:nvPr>
        </p:nvSpPr>
        <p:spPr>
          <a:xfrm>
            <a:off x="1657959" y="1130300"/>
            <a:ext cx="10147300" cy="3708399"/>
          </a:xfrm>
        </p:spPr>
        <p:txBody>
          <a:bodyPr numCol="1">
            <a:normAutofit fontScale="62500" lnSpcReduction="20000"/>
          </a:bodyPr>
          <a:lstStyle/>
          <a:p>
            <a:pPr marL="0" indent="0" fontAlgn="base">
              <a:lnSpc>
                <a:spcPct val="150000"/>
              </a:lnSpc>
              <a:buNone/>
            </a:pPr>
            <a:r>
              <a:rPr lang="en-US" sz="3600" dirty="0">
                <a:solidFill>
                  <a:schemeClr val="bg1"/>
                </a:solidFill>
                <a:latin typeface="Merriweather" pitchFamily="2" charset="77"/>
              </a:rPr>
              <a:t>To establish trust in individual conversations, it’s important to focus on these five techniques: </a:t>
            </a:r>
          </a:p>
          <a:p>
            <a:pPr marL="971550" lvl="1" indent="-514350" fontAlgn="base">
              <a:lnSpc>
                <a:spcPct val="150000"/>
              </a:lnSpc>
              <a:buFont typeface="+mj-lt"/>
              <a:buAutoNum type="arabicPeriod"/>
            </a:pPr>
            <a:r>
              <a:rPr lang="en-US" sz="2800" dirty="0">
                <a:solidFill>
                  <a:schemeClr val="bg1"/>
                </a:solidFill>
                <a:latin typeface="Merriweather" pitchFamily="2" charset="77"/>
              </a:rPr>
              <a:t>Keep a calm, non-judgmental attitude </a:t>
            </a:r>
          </a:p>
          <a:p>
            <a:pPr marL="971550" lvl="1" indent="-514350" fontAlgn="base">
              <a:lnSpc>
                <a:spcPct val="150000"/>
              </a:lnSpc>
              <a:buFont typeface="+mj-lt"/>
              <a:buAutoNum type="arabicPeriod"/>
            </a:pPr>
            <a:r>
              <a:rPr lang="en-US" sz="2800" dirty="0">
                <a:solidFill>
                  <a:schemeClr val="bg1"/>
                </a:solidFill>
                <a:latin typeface="Merriweather" pitchFamily="2" charset="77"/>
              </a:rPr>
              <a:t>Prioritize empathy over expertise </a:t>
            </a:r>
          </a:p>
          <a:p>
            <a:pPr marL="971550" lvl="1" indent="-514350" fontAlgn="base">
              <a:lnSpc>
                <a:spcPct val="150000"/>
              </a:lnSpc>
              <a:buFont typeface="+mj-lt"/>
              <a:buAutoNum type="arabicPeriod"/>
            </a:pPr>
            <a:r>
              <a:rPr lang="en-US" sz="2800" dirty="0">
                <a:solidFill>
                  <a:schemeClr val="bg1"/>
                </a:solidFill>
                <a:latin typeface="Merriweather" pitchFamily="2" charset="77"/>
              </a:rPr>
              <a:t>Look for points of connection </a:t>
            </a:r>
          </a:p>
          <a:p>
            <a:pPr marL="971550" lvl="1" indent="-514350" fontAlgn="base">
              <a:lnSpc>
                <a:spcPct val="150000"/>
              </a:lnSpc>
              <a:buFont typeface="+mj-lt"/>
              <a:buAutoNum type="arabicPeriod"/>
            </a:pPr>
            <a:r>
              <a:rPr lang="en-US" sz="2800" dirty="0">
                <a:solidFill>
                  <a:schemeClr val="bg1"/>
                </a:solidFill>
                <a:latin typeface="Merriweather" pitchFamily="2" charset="77"/>
              </a:rPr>
              <a:t>Look for and acknowledge underlying concerns </a:t>
            </a:r>
          </a:p>
          <a:p>
            <a:pPr marL="971550" lvl="1" indent="-514350" fontAlgn="base">
              <a:lnSpc>
                <a:spcPct val="150000"/>
              </a:lnSpc>
              <a:buFont typeface="+mj-lt"/>
              <a:buAutoNum type="arabicPeriod"/>
            </a:pPr>
            <a:r>
              <a:rPr lang="en-US" sz="2800" dirty="0">
                <a:solidFill>
                  <a:schemeClr val="bg1"/>
                </a:solidFill>
                <a:latin typeface="Merriweather" pitchFamily="2" charset="77"/>
              </a:rPr>
              <a:t>Use your expertise to explain the truth in a way that speaks to underlying concerns</a:t>
            </a:r>
          </a:p>
        </p:txBody>
      </p:sp>
      <p:pic>
        <p:nvPicPr>
          <p:cNvPr id="6" name="Picture 5" descr="A picture containing person&#10;&#10;Description automatically generated">
            <a:extLst>
              <a:ext uri="{FF2B5EF4-FFF2-40B4-BE49-F238E27FC236}">
                <a16:creationId xmlns:a16="http://schemas.microsoft.com/office/drawing/2014/main" id="{77799D37-8618-E92F-C07E-9647CEFD69CE}"/>
              </a:ext>
            </a:extLst>
          </p:cNvPr>
          <p:cNvPicPr>
            <a:picLocks noChangeAspect="1"/>
          </p:cNvPicPr>
          <p:nvPr/>
        </p:nvPicPr>
        <p:blipFill>
          <a:blip r:embed="rId3"/>
          <a:stretch>
            <a:fillRect/>
          </a:stretch>
        </p:blipFill>
        <p:spPr>
          <a:xfrm>
            <a:off x="279400" y="3429001"/>
            <a:ext cx="3429000" cy="3429000"/>
          </a:xfrm>
          <a:prstGeom prst="rect">
            <a:avLst/>
          </a:prstGeom>
        </p:spPr>
      </p:pic>
      <p:sp>
        <p:nvSpPr>
          <p:cNvPr id="7" name="Content Placeholder 2">
            <a:extLst>
              <a:ext uri="{FF2B5EF4-FFF2-40B4-BE49-F238E27FC236}">
                <a16:creationId xmlns:a16="http://schemas.microsoft.com/office/drawing/2014/main" id="{74A3645F-8255-4939-B50D-CD0CF6D8B3C0}"/>
              </a:ext>
            </a:extLst>
          </p:cNvPr>
          <p:cNvSpPr txBox="1">
            <a:spLocks/>
          </p:cNvSpPr>
          <p:nvPr/>
        </p:nvSpPr>
        <p:spPr>
          <a:xfrm>
            <a:off x="4216400" y="4635498"/>
            <a:ext cx="8255000" cy="1917701"/>
          </a:xfrm>
          <a:prstGeom prst="rect">
            <a:avLst/>
          </a:prstGeom>
        </p:spPr>
        <p:txBody>
          <a:bodyPr vert="horz" lIns="91440" tIns="45720" rIns="91440" bIns="45720" numCol="1" rtlCol="0">
            <a:normAutofit fontScale="6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None/>
            </a:pPr>
            <a:r>
              <a:rPr lang="en-US" sz="3200" b="1" i="1" dirty="0">
                <a:solidFill>
                  <a:schemeClr val="bg1"/>
                </a:solidFill>
                <a:latin typeface="Montserrat" pitchFamily="2" charset="77"/>
              </a:rPr>
              <a:t>Using the techniques outlined above, think through and practice with a partner or small group an individual conversation focused on countering a specific point of disinformation that somebody may believe to be true. </a:t>
            </a:r>
            <a:endParaRPr lang="en-US" sz="1800" dirty="0">
              <a:solidFill>
                <a:schemeClr val="bg1"/>
              </a:solidFill>
              <a:latin typeface="Merriweather" pitchFamily="2" charset="77"/>
            </a:endParaRPr>
          </a:p>
          <a:p>
            <a:pPr marL="914400" lvl="1" indent="-457200" fontAlgn="base">
              <a:lnSpc>
                <a:spcPct val="150000"/>
              </a:lnSpc>
              <a:buFont typeface="+mj-lt"/>
              <a:buAutoNum type="arabicPeriod"/>
            </a:pPr>
            <a:endParaRPr lang="en-US" dirty="0">
              <a:solidFill>
                <a:schemeClr val="bg1"/>
              </a:solidFill>
              <a:latin typeface="Merriweather" pitchFamily="2" charset="77"/>
            </a:endParaRPr>
          </a:p>
          <a:p>
            <a:pPr marL="0" indent="0" fontAlgn="base">
              <a:lnSpc>
                <a:spcPct val="150000"/>
              </a:lnSpc>
              <a:buFont typeface="Arial" panose="020B0604020202020204" pitchFamily="34" charset="0"/>
              <a:buNone/>
            </a:pPr>
            <a:endParaRPr lang="en-US" sz="2400" dirty="0">
              <a:solidFill>
                <a:schemeClr val="bg1"/>
              </a:solidFill>
              <a:latin typeface="Merriweather" pitchFamily="2" charset="77"/>
            </a:endParaRPr>
          </a:p>
        </p:txBody>
      </p:sp>
    </p:spTree>
    <p:extLst>
      <p:ext uri="{BB962C8B-B14F-4D97-AF65-F5344CB8AC3E}">
        <p14:creationId xmlns:p14="http://schemas.microsoft.com/office/powerpoint/2010/main" val="14748461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normAutofit/>
          </a:bodyPr>
          <a:lstStyle/>
          <a:p>
            <a:r>
              <a:rPr lang="en-US" sz="4000" b="1" i="1">
                <a:solidFill>
                  <a:schemeClr val="accent4"/>
                </a:solidFill>
                <a:latin typeface="Montserrat" pitchFamily="2" charset="77"/>
              </a:rPr>
              <a:t>For Trainers: </a:t>
            </a:r>
            <a:r>
              <a:rPr lang="en-US" sz="4000" b="1" i="1">
                <a:latin typeface="Montserrat SemiBold" pitchFamily="2" charset="77"/>
              </a:rPr>
              <a:t>What’s in this slide deck?</a:t>
            </a: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1866421" y="2036761"/>
            <a:ext cx="9877245" cy="4126043"/>
          </a:xfrm>
        </p:spPr>
        <p:txBody>
          <a:bodyPr vert="horz" lIns="91440" tIns="45720" rIns="91440" bIns="45720" rtlCol="0" anchor="t">
            <a:normAutofit fontScale="62500" lnSpcReduction="20000"/>
          </a:bodyPr>
          <a:lstStyle/>
          <a:p>
            <a:pPr>
              <a:lnSpc>
                <a:spcPct val="150000"/>
              </a:lnSpc>
            </a:pPr>
            <a:r>
              <a:rPr lang="en-US" dirty="0">
                <a:latin typeface="Merriweather Light"/>
              </a:rPr>
              <a:t>An introduction explaining the connections between science and democracy</a:t>
            </a:r>
          </a:p>
          <a:p>
            <a:pPr>
              <a:lnSpc>
                <a:spcPct val="150000"/>
              </a:lnSpc>
            </a:pPr>
            <a:r>
              <a:rPr lang="en-US" dirty="0">
                <a:latin typeface="Merriweather Light"/>
              </a:rPr>
              <a:t>Links to a series of six three- to five-minute videos explaining how disinformation works and how to effectively respond to it. </a:t>
            </a:r>
            <a:r>
              <a:rPr lang="en-US" u="sng" dirty="0">
                <a:latin typeface="Merriweather Light"/>
              </a:rPr>
              <a:t>Note that you will need an internet connection to show these videos.</a:t>
            </a:r>
          </a:p>
          <a:p>
            <a:pPr>
              <a:lnSpc>
                <a:spcPct val="150000"/>
              </a:lnSpc>
            </a:pPr>
            <a:r>
              <a:rPr lang="en-US" dirty="0">
                <a:latin typeface="Merriweather Light" pitchFamily="2" charset="77"/>
              </a:rPr>
              <a:t>Each video segment is followed by key takeaways and an optional discussion topic or activity. Select which activities you’d like to include based on your time and audience and adjust the presentation accordingly.  </a:t>
            </a:r>
          </a:p>
          <a:p>
            <a:pPr>
              <a:lnSpc>
                <a:spcPct val="150000"/>
              </a:lnSpc>
            </a:pPr>
            <a:r>
              <a:rPr lang="en-US" dirty="0">
                <a:latin typeface="Merriweather Light" pitchFamily="2" charset="77"/>
              </a:rPr>
              <a:t>For more information and background, supporting research, studies, and references are included in the notes for several of the videos. </a:t>
            </a:r>
          </a:p>
        </p:txBody>
      </p:sp>
    </p:spTree>
    <p:extLst>
      <p:ext uri="{BB962C8B-B14F-4D97-AF65-F5344CB8AC3E}">
        <p14:creationId xmlns:p14="http://schemas.microsoft.com/office/powerpoint/2010/main" val="4004196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dark&#10;&#10;Description automatically generated">
            <a:extLst>
              <a:ext uri="{FF2B5EF4-FFF2-40B4-BE49-F238E27FC236}">
                <a16:creationId xmlns:a16="http://schemas.microsoft.com/office/drawing/2014/main" id="{643DBE99-06EB-4110-8208-59234C26D293}"/>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36DA1473-D3D8-49AB-896F-E586F6A33780}"/>
              </a:ext>
            </a:extLst>
          </p:cNvPr>
          <p:cNvSpPr txBox="1">
            <a:spLocks/>
          </p:cNvSpPr>
          <p:nvPr/>
        </p:nvSpPr>
        <p:spPr>
          <a:xfrm>
            <a:off x="2348853" y="2861409"/>
            <a:ext cx="9202180" cy="19783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Montserrat SemiBold" pitchFamily="2" charset="77"/>
              </a:rPr>
              <a:t>Response discipline</a:t>
            </a:r>
          </a:p>
        </p:txBody>
      </p:sp>
    </p:spTree>
    <p:extLst>
      <p:ext uri="{BB962C8B-B14F-4D97-AF65-F5344CB8AC3E}">
        <p14:creationId xmlns:p14="http://schemas.microsoft.com/office/powerpoint/2010/main" val="3170906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Countering Disinformation: Response Discipline">
            <a:hlinkClick r:id="" action="ppaction://media"/>
            <a:extLst>
              <a:ext uri="{FF2B5EF4-FFF2-40B4-BE49-F238E27FC236}">
                <a16:creationId xmlns:a16="http://schemas.microsoft.com/office/drawing/2014/main" id="{2680D543-D0CA-E8B3-46B5-53287465AD3A}"/>
              </a:ext>
            </a:extLst>
          </p:cNvPr>
          <p:cNvPicPr>
            <a:picLocks noRot="1" noChangeAspect="1"/>
          </p:cNvPicPr>
          <p:nvPr>
            <a:videoFile r:link="rId1"/>
          </p:nvPr>
        </p:nvPicPr>
        <p:blipFill>
          <a:blip r:embed="rId4"/>
          <a:stretch>
            <a:fillRect/>
          </a:stretch>
        </p:blipFill>
        <p:spPr>
          <a:xfrm>
            <a:off x="318654" y="164800"/>
            <a:ext cx="11554691" cy="6528400"/>
          </a:xfrm>
          <a:prstGeom prst="rect">
            <a:avLst/>
          </a:prstGeom>
        </p:spPr>
      </p:pic>
    </p:spTree>
    <p:extLst>
      <p:ext uri="{BB962C8B-B14F-4D97-AF65-F5344CB8AC3E}">
        <p14:creationId xmlns:p14="http://schemas.microsoft.com/office/powerpoint/2010/main" val="216553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lstStyle/>
          <a:p>
            <a:r>
              <a:rPr lang="en-US" sz="4400" b="1" i="1" dirty="0">
                <a:solidFill>
                  <a:schemeClr val="accent6"/>
                </a:solidFill>
                <a:latin typeface="Montserrat" pitchFamily="2" charset="77"/>
              </a:rPr>
              <a:t>Key takeaways: </a:t>
            </a:r>
            <a:r>
              <a:rPr lang="en-US" b="1" i="1" dirty="0">
                <a:latin typeface="Montserrat SemiBold"/>
              </a:rPr>
              <a:t>Response discipline</a:t>
            </a:r>
          </a:p>
        </p:txBody>
      </p:sp>
      <p:sp>
        <p:nvSpPr>
          <p:cNvPr id="5" name="Content Placeholder 2">
            <a:extLst>
              <a:ext uri="{FF2B5EF4-FFF2-40B4-BE49-F238E27FC236}">
                <a16:creationId xmlns:a16="http://schemas.microsoft.com/office/drawing/2014/main" id="{5D3DF573-1875-ED27-7B9E-1B40C3E86640}"/>
              </a:ext>
            </a:extLst>
          </p:cNvPr>
          <p:cNvSpPr txBox="1">
            <a:spLocks/>
          </p:cNvSpPr>
          <p:nvPr/>
        </p:nvSpPr>
        <p:spPr>
          <a:xfrm>
            <a:off x="1675422" y="1399208"/>
            <a:ext cx="10063570" cy="132556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dirty="0">
                <a:latin typeface="Merriweather" pitchFamily="2" charset="77"/>
              </a:rPr>
              <a:t>One of the most important things to help fight disinformation is to </a:t>
            </a:r>
            <a:r>
              <a:rPr lang="en-US" sz="2400" b="1" dirty="0">
                <a:solidFill>
                  <a:schemeClr val="accent6"/>
                </a:solidFill>
                <a:latin typeface="Merriweather" pitchFamily="2" charset="77"/>
              </a:rPr>
              <a:t>stop spreading it </a:t>
            </a:r>
            <a:r>
              <a:rPr lang="en-US" sz="2400" dirty="0">
                <a:latin typeface="Merriweather" pitchFamily="2" charset="77"/>
              </a:rPr>
              <a:t>and to </a:t>
            </a:r>
            <a:r>
              <a:rPr lang="en-US" sz="2400" b="1" dirty="0">
                <a:solidFill>
                  <a:schemeClr val="accent6"/>
                </a:solidFill>
                <a:latin typeface="Merriweather" pitchFamily="2" charset="77"/>
              </a:rPr>
              <a:t>amplify better ideas instead</a:t>
            </a:r>
            <a:r>
              <a:rPr lang="en-US" sz="2400" dirty="0">
                <a:latin typeface="Merriweather" pitchFamily="2" charset="77"/>
              </a:rPr>
              <a:t>.</a:t>
            </a:r>
          </a:p>
        </p:txBody>
      </p:sp>
      <p:sp>
        <p:nvSpPr>
          <p:cNvPr id="6" name="Content Placeholder 2">
            <a:extLst>
              <a:ext uri="{FF2B5EF4-FFF2-40B4-BE49-F238E27FC236}">
                <a16:creationId xmlns:a16="http://schemas.microsoft.com/office/drawing/2014/main" id="{5944A7A6-B619-5CFE-4F85-10D5E8785890}"/>
              </a:ext>
            </a:extLst>
          </p:cNvPr>
          <p:cNvSpPr txBox="1">
            <a:spLocks/>
          </p:cNvSpPr>
          <p:nvPr/>
        </p:nvSpPr>
        <p:spPr>
          <a:xfrm>
            <a:off x="1676399" y="2531221"/>
            <a:ext cx="10427369" cy="276354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dirty="0">
                <a:latin typeface="Merriweather" pitchFamily="2" charset="77"/>
              </a:rPr>
              <a:t>Be intentional about how you navigate the information environment: </a:t>
            </a:r>
          </a:p>
          <a:p>
            <a:pPr lvl="1" fontAlgn="base">
              <a:lnSpc>
                <a:spcPct val="150000"/>
              </a:lnSpc>
            </a:pPr>
            <a:r>
              <a:rPr lang="en-US" sz="2000" b="1" dirty="0">
                <a:solidFill>
                  <a:schemeClr val="accent6"/>
                </a:solidFill>
                <a:latin typeface="Merriweather" pitchFamily="2" charset="77"/>
              </a:rPr>
              <a:t>Set intentions: </a:t>
            </a:r>
            <a:r>
              <a:rPr lang="en-US" sz="2000" dirty="0">
                <a:latin typeface="Merriweather" pitchFamily="2" charset="77"/>
              </a:rPr>
              <a:t>Decide why you’re engaging with media before you log on.</a:t>
            </a:r>
          </a:p>
          <a:p>
            <a:pPr lvl="1" fontAlgn="base">
              <a:lnSpc>
                <a:spcPct val="150000"/>
              </a:lnSpc>
            </a:pPr>
            <a:r>
              <a:rPr lang="en-US" sz="2000" b="1" dirty="0">
                <a:solidFill>
                  <a:schemeClr val="accent6"/>
                </a:solidFill>
                <a:latin typeface="Merriweather" pitchFamily="2" charset="77"/>
              </a:rPr>
              <a:t>Set boundaries: </a:t>
            </a:r>
            <a:r>
              <a:rPr lang="en-US" sz="2000" dirty="0">
                <a:latin typeface="Merriweather" pitchFamily="2" charset="77"/>
              </a:rPr>
              <a:t>Decide who and what you’ll engage or ignore.</a:t>
            </a:r>
          </a:p>
          <a:p>
            <a:pPr lvl="1" fontAlgn="base">
              <a:lnSpc>
                <a:spcPct val="150000"/>
              </a:lnSpc>
            </a:pPr>
            <a:r>
              <a:rPr lang="en-US" sz="2000" b="1" dirty="0">
                <a:solidFill>
                  <a:schemeClr val="accent6"/>
                </a:solidFill>
                <a:latin typeface="Merriweather" pitchFamily="2" charset="77"/>
              </a:rPr>
              <a:t>Set limits: </a:t>
            </a:r>
            <a:r>
              <a:rPr lang="en-US" sz="2000" dirty="0">
                <a:latin typeface="Merriweather" pitchFamily="2" charset="77"/>
              </a:rPr>
              <a:t>Decide when and for how long you’ll engage, and when you won’t</a:t>
            </a:r>
          </a:p>
        </p:txBody>
      </p:sp>
      <p:sp>
        <p:nvSpPr>
          <p:cNvPr id="9" name="Content Placeholder 2">
            <a:extLst>
              <a:ext uri="{FF2B5EF4-FFF2-40B4-BE49-F238E27FC236}">
                <a16:creationId xmlns:a16="http://schemas.microsoft.com/office/drawing/2014/main" id="{C86F5523-C396-09D4-CE41-12E843835512}"/>
              </a:ext>
            </a:extLst>
          </p:cNvPr>
          <p:cNvSpPr txBox="1">
            <a:spLocks/>
          </p:cNvSpPr>
          <p:nvPr/>
        </p:nvSpPr>
        <p:spPr>
          <a:xfrm>
            <a:off x="1675422" y="5294762"/>
            <a:ext cx="10063570" cy="119856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dirty="0">
                <a:latin typeface="Merriweather" pitchFamily="2" charset="77"/>
              </a:rPr>
              <a:t>When evaluating whether and how to respond, first </a:t>
            </a:r>
            <a:r>
              <a:rPr lang="en-US" sz="2400" b="1" dirty="0">
                <a:solidFill>
                  <a:schemeClr val="accent6"/>
                </a:solidFill>
                <a:latin typeface="Merriweather" pitchFamily="2" charset="77"/>
              </a:rPr>
              <a:t>consider the impact and spread </a:t>
            </a:r>
            <a:r>
              <a:rPr lang="en-US" sz="2400" dirty="0">
                <a:latin typeface="Merriweather" pitchFamily="2" charset="77"/>
              </a:rPr>
              <a:t>of the disinformation in question.</a:t>
            </a:r>
          </a:p>
        </p:txBody>
      </p:sp>
    </p:spTree>
    <p:extLst>
      <p:ext uri="{BB962C8B-B14F-4D97-AF65-F5344CB8AC3E}">
        <p14:creationId xmlns:p14="http://schemas.microsoft.com/office/powerpoint/2010/main" val="2116607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95482" cy="1325563"/>
          </a:xfrm>
        </p:spPr>
        <p:txBody>
          <a:bodyPr>
            <a:normAutofit/>
          </a:bodyPr>
          <a:lstStyle/>
          <a:p>
            <a:r>
              <a:rPr lang="en-US" b="1" i="1" dirty="0">
                <a:solidFill>
                  <a:schemeClr val="bg2"/>
                </a:solidFill>
                <a:latin typeface="Montserrat" pitchFamily="2" charset="77"/>
              </a:rPr>
              <a:t>Activity: </a:t>
            </a:r>
            <a:r>
              <a:rPr lang="en-US" sz="4000" b="1" i="1" dirty="0">
                <a:solidFill>
                  <a:schemeClr val="bg1"/>
                </a:solidFill>
                <a:latin typeface="Montserrat SemiBold" pitchFamily="2" charset="77"/>
              </a:rPr>
              <a:t>How to respond? Use the framework below to guide your decisions. </a:t>
            </a:r>
            <a:endParaRPr lang="en-US" b="1" i="1" dirty="0">
              <a:solidFill>
                <a:schemeClr val="bg1"/>
              </a:solidFill>
              <a:latin typeface="Montserrat SemiBold" pitchFamily="2" charset="77"/>
            </a:endParaRPr>
          </a:p>
        </p:txBody>
      </p:sp>
      <p:pic>
        <p:nvPicPr>
          <p:cNvPr id="9" name="Picture 8">
            <a:extLst>
              <a:ext uri="{FF2B5EF4-FFF2-40B4-BE49-F238E27FC236}">
                <a16:creationId xmlns:a16="http://schemas.microsoft.com/office/drawing/2014/main" id="{8CCE3088-8DF2-4194-8A8C-5CA4913E4E97}"/>
              </a:ext>
            </a:extLst>
          </p:cNvPr>
          <p:cNvPicPr>
            <a:picLocks noChangeAspect="1"/>
          </p:cNvPicPr>
          <p:nvPr/>
        </p:nvPicPr>
        <p:blipFill>
          <a:blip r:embed="rId3"/>
          <a:stretch>
            <a:fillRect/>
          </a:stretch>
        </p:blipFill>
        <p:spPr>
          <a:xfrm>
            <a:off x="711200" y="1753304"/>
            <a:ext cx="7162801" cy="4947799"/>
          </a:xfrm>
          <a:prstGeom prst="rect">
            <a:avLst/>
          </a:prstGeom>
        </p:spPr>
      </p:pic>
      <p:pic>
        <p:nvPicPr>
          <p:cNvPr id="10" name="Picture 9" descr="A person in a garment&#10;&#10;Description automatically generated with low confidence">
            <a:extLst>
              <a:ext uri="{FF2B5EF4-FFF2-40B4-BE49-F238E27FC236}">
                <a16:creationId xmlns:a16="http://schemas.microsoft.com/office/drawing/2014/main" id="{62064191-B0BF-4F31-8124-178E32A243C7}"/>
              </a:ext>
            </a:extLst>
          </p:cNvPr>
          <p:cNvPicPr>
            <a:picLocks noChangeAspect="1"/>
          </p:cNvPicPr>
          <p:nvPr/>
        </p:nvPicPr>
        <p:blipFill>
          <a:blip r:embed="rId4"/>
          <a:stretch>
            <a:fillRect/>
          </a:stretch>
        </p:blipFill>
        <p:spPr>
          <a:xfrm>
            <a:off x="7565820" y="1615575"/>
            <a:ext cx="5261179" cy="5261179"/>
          </a:xfrm>
          <a:prstGeom prst="rect">
            <a:avLst/>
          </a:prstGeom>
        </p:spPr>
      </p:pic>
    </p:spTree>
    <p:extLst>
      <p:ext uri="{BB962C8B-B14F-4D97-AF65-F5344CB8AC3E}">
        <p14:creationId xmlns:p14="http://schemas.microsoft.com/office/powerpoint/2010/main" val="3401438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95482" cy="1325563"/>
          </a:xfrm>
        </p:spPr>
        <p:txBody>
          <a:bodyPr>
            <a:normAutofit/>
          </a:bodyPr>
          <a:lstStyle/>
          <a:p>
            <a:r>
              <a:rPr lang="en-US" b="1" i="1">
                <a:solidFill>
                  <a:schemeClr val="bg1"/>
                </a:solidFill>
                <a:latin typeface="Montserrat" pitchFamily="2" charset="77"/>
              </a:rPr>
              <a:t>Activity: </a:t>
            </a:r>
            <a:r>
              <a:rPr lang="en-US" sz="4000" b="1" i="1" dirty="0">
                <a:solidFill>
                  <a:schemeClr val="bg1"/>
                </a:solidFill>
                <a:latin typeface="Montserrat SemiBold" pitchFamily="2" charset="77"/>
              </a:rPr>
              <a:t>Scenario 1</a:t>
            </a:r>
            <a:endParaRPr lang="en-US" b="1" i="1" dirty="0">
              <a:solidFill>
                <a:schemeClr val="bg1"/>
              </a:solidFill>
              <a:latin typeface="Montserrat SemiBold" pitchFamily="2" charset="77"/>
            </a:endParaRPr>
          </a:p>
        </p:txBody>
      </p:sp>
      <p:sp>
        <p:nvSpPr>
          <p:cNvPr id="5" name="Content Placeholder 2">
            <a:extLst>
              <a:ext uri="{FF2B5EF4-FFF2-40B4-BE49-F238E27FC236}">
                <a16:creationId xmlns:a16="http://schemas.microsoft.com/office/drawing/2014/main" id="{75F319D7-E673-FCED-7FAA-D4A8F58CFE7C}"/>
              </a:ext>
            </a:extLst>
          </p:cNvPr>
          <p:cNvSpPr>
            <a:spLocks noGrp="1"/>
          </p:cNvSpPr>
          <p:nvPr>
            <p:ph idx="1"/>
          </p:nvPr>
        </p:nvSpPr>
        <p:spPr>
          <a:xfrm>
            <a:off x="1599591" y="2256580"/>
            <a:ext cx="9055100" cy="2963120"/>
          </a:xfrm>
        </p:spPr>
        <p:txBody>
          <a:bodyPr numCol="1">
            <a:normAutofit lnSpcReduction="10000"/>
          </a:bodyPr>
          <a:lstStyle/>
          <a:p>
            <a:pPr marL="0" indent="0" fontAlgn="base">
              <a:lnSpc>
                <a:spcPct val="150000"/>
              </a:lnSpc>
              <a:buNone/>
            </a:pPr>
            <a:r>
              <a:rPr lang="en-US" sz="3200" dirty="0">
                <a:solidFill>
                  <a:schemeClr val="bg1"/>
                </a:solidFill>
                <a:latin typeface="Merriweather" pitchFamily="2" charset="77"/>
              </a:rPr>
              <a:t>You see a tweet (12 likes, no RTs) from an unverified account with 707 followers that shares the wrong date and location for an upcoming local election.</a:t>
            </a:r>
          </a:p>
        </p:txBody>
      </p:sp>
    </p:spTree>
    <p:extLst>
      <p:ext uri="{BB962C8B-B14F-4D97-AF65-F5344CB8AC3E}">
        <p14:creationId xmlns:p14="http://schemas.microsoft.com/office/powerpoint/2010/main" val="13792135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95482" cy="1325563"/>
          </a:xfrm>
        </p:spPr>
        <p:txBody>
          <a:bodyPr>
            <a:normAutofit/>
          </a:bodyPr>
          <a:lstStyle/>
          <a:p>
            <a:r>
              <a:rPr lang="en-US" b="1" i="1">
                <a:solidFill>
                  <a:schemeClr val="bg1"/>
                </a:solidFill>
                <a:latin typeface="Montserrat" pitchFamily="2" charset="77"/>
              </a:rPr>
              <a:t>Activity: </a:t>
            </a:r>
            <a:r>
              <a:rPr lang="en-US" sz="4000" b="1" i="1">
                <a:solidFill>
                  <a:schemeClr val="bg1"/>
                </a:solidFill>
                <a:latin typeface="Montserrat SemiBold" pitchFamily="2" charset="77"/>
              </a:rPr>
              <a:t>Scenario 1</a:t>
            </a:r>
            <a:endParaRPr lang="en-US" b="1" i="1">
              <a:solidFill>
                <a:schemeClr val="bg1"/>
              </a:solidFill>
              <a:latin typeface="Montserrat SemiBold" pitchFamily="2" charset="77"/>
            </a:endParaRPr>
          </a:p>
        </p:txBody>
      </p:sp>
      <p:sp>
        <p:nvSpPr>
          <p:cNvPr id="5" name="Content Placeholder 2">
            <a:extLst>
              <a:ext uri="{FF2B5EF4-FFF2-40B4-BE49-F238E27FC236}">
                <a16:creationId xmlns:a16="http://schemas.microsoft.com/office/drawing/2014/main" id="{75F319D7-E673-FCED-7FAA-D4A8F58CFE7C}"/>
              </a:ext>
            </a:extLst>
          </p:cNvPr>
          <p:cNvSpPr>
            <a:spLocks noGrp="1"/>
          </p:cNvSpPr>
          <p:nvPr>
            <p:ph idx="1"/>
          </p:nvPr>
        </p:nvSpPr>
        <p:spPr>
          <a:xfrm>
            <a:off x="558141" y="1715558"/>
            <a:ext cx="11174680" cy="1058815"/>
          </a:xfrm>
        </p:spPr>
        <p:txBody>
          <a:bodyPr numCol="1">
            <a:normAutofit fontScale="92500" lnSpcReduction="10000"/>
          </a:bodyPr>
          <a:lstStyle/>
          <a:p>
            <a:pPr marL="0" indent="0" fontAlgn="base">
              <a:lnSpc>
                <a:spcPct val="150000"/>
              </a:lnSpc>
              <a:buNone/>
            </a:pPr>
            <a:r>
              <a:rPr lang="en-US" sz="4200">
                <a:solidFill>
                  <a:schemeClr val="bg1"/>
                </a:solidFill>
                <a:latin typeface="Merriweather" pitchFamily="2" charset="77"/>
              </a:rPr>
              <a:t>Do you…..</a:t>
            </a:r>
          </a:p>
          <a:p>
            <a:pPr marL="0" indent="0" fontAlgn="base">
              <a:lnSpc>
                <a:spcPct val="150000"/>
              </a:lnSpc>
              <a:buNone/>
            </a:pPr>
            <a:endParaRPr lang="en-US" sz="3200">
              <a:solidFill>
                <a:schemeClr val="bg1"/>
              </a:solidFill>
              <a:latin typeface="Merriweather" pitchFamily="2" charset="77"/>
            </a:endParaRPr>
          </a:p>
        </p:txBody>
      </p:sp>
      <p:sp>
        <p:nvSpPr>
          <p:cNvPr id="6" name="Content Placeholder 2">
            <a:extLst>
              <a:ext uri="{FF2B5EF4-FFF2-40B4-BE49-F238E27FC236}">
                <a16:creationId xmlns:a16="http://schemas.microsoft.com/office/drawing/2014/main" id="{54F59081-18C5-4C32-7493-54067355B7E7}"/>
              </a:ext>
            </a:extLst>
          </p:cNvPr>
          <p:cNvSpPr txBox="1">
            <a:spLocks/>
          </p:cNvSpPr>
          <p:nvPr/>
        </p:nvSpPr>
        <p:spPr>
          <a:xfrm>
            <a:off x="415141" y="2930318"/>
            <a:ext cx="11174680" cy="2701555"/>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fontAlgn="base">
              <a:lnSpc>
                <a:spcPct val="150000"/>
              </a:lnSpc>
              <a:buFont typeface="+mj-lt"/>
              <a:buAutoNum type="arabicPeriod"/>
            </a:pPr>
            <a:r>
              <a:rPr lang="en-US" sz="2400" dirty="0">
                <a:solidFill>
                  <a:schemeClr val="bg1"/>
                </a:solidFill>
                <a:latin typeface="Merriweather" pitchFamily="2" charset="77"/>
              </a:rPr>
              <a:t>Alert your community by sharing and debunking it so they know it and the sender are bogus?</a:t>
            </a:r>
          </a:p>
          <a:p>
            <a:pPr marL="457200" indent="-457200" fontAlgn="base">
              <a:lnSpc>
                <a:spcPct val="150000"/>
              </a:lnSpc>
              <a:buFont typeface="+mj-lt"/>
              <a:buAutoNum type="arabicPeriod"/>
            </a:pPr>
            <a:r>
              <a:rPr lang="en-US" sz="2400" dirty="0">
                <a:solidFill>
                  <a:schemeClr val="bg1"/>
                </a:solidFill>
                <a:latin typeface="Merriweather" pitchFamily="2" charset="77"/>
              </a:rPr>
              <a:t>Send out a new tweet with the correct information?</a:t>
            </a:r>
          </a:p>
          <a:p>
            <a:pPr marL="457200" indent="-457200" fontAlgn="base">
              <a:lnSpc>
                <a:spcPct val="150000"/>
              </a:lnSpc>
              <a:buFont typeface="+mj-lt"/>
              <a:buAutoNum type="arabicPeriod"/>
            </a:pPr>
            <a:r>
              <a:rPr lang="en-US" sz="2400" dirty="0">
                <a:solidFill>
                  <a:schemeClr val="bg1"/>
                </a:solidFill>
                <a:latin typeface="Merriweather" pitchFamily="2" charset="77"/>
              </a:rPr>
              <a:t>Report it to Twitter/X?</a:t>
            </a:r>
          </a:p>
          <a:p>
            <a:pPr marL="0" indent="0" fontAlgn="base">
              <a:lnSpc>
                <a:spcPct val="150000"/>
              </a:lnSpc>
              <a:buNone/>
            </a:pPr>
            <a:endParaRPr lang="en-US" sz="2400" dirty="0">
              <a:solidFill>
                <a:schemeClr val="bg1"/>
              </a:solidFill>
              <a:latin typeface="Merriweather" pitchFamily="2" charset="77"/>
            </a:endParaRPr>
          </a:p>
          <a:p>
            <a:pPr marL="0" indent="0" fontAlgn="base">
              <a:lnSpc>
                <a:spcPct val="150000"/>
              </a:lnSpc>
              <a:buFont typeface="Arial" panose="020B0604020202020204" pitchFamily="34" charset="0"/>
              <a:buNone/>
            </a:pPr>
            <a:endParaRPr lang="en-US" sz="2400" dirty="0">
              <a:solidFill>
                <a:schemeClr val="bg1"/>
              </a:solidFill>
              <a:latin typeface="Merriweather" pitchFamily="2" charset="77"/>
            </a:endParaRPr>
          </a:p>
        </p:txBody>
      </p:sp>
      <p:sp>
        <p:nvSpPr>
          <p:cNvPr id="7" name="Content Placeholder 2">
            <a:extLst>
              <a:ext uri="{FF2B5EF4-FFF2-40B4-BE49-F238E27FC236}">
                <a16:creationId xmlns:a16="http://schemas.microsoft.com/office/drawing/2014/main" id="{1C87DE9D-E838-18F8-08E5-415B29493650}"/>
              </a:ext>
            </a:extLst>
          </p:cNvPr>
          <p:cNvSpPr txBox="1">
            <a:spLocks/>
          </p:cNvSpPr>
          <p:nvPr/>
        </p:nvSpPr>
        <p:spPr>
          <a:xfrm>
            <a:off x="558141" y="4878426"/>
            <a:ext cx="11174680" cy="1184054"/>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Font typeface="Arial" panose="020B0604020202020204" pitchFamily="34" charset="0"/>
              <a:buNone/>
            </a:pPr>
            <a:endParaRPr lang="en-US" sz="3200">
              <a:solidFill>
                <a:schemeClr val="bg1"/>
              </a:solidFill>
              <a:latin typeface="Merriweather" pitchFamily="2" charset="77"/>
            </a:endParaRPr>
          </a:p>
        </p:txBody>
      </p:sp>
    </p:spTree>
    <p:extLst>
      <p:ext uri="{BB962C8B-B14F-4D97-AF65-F5344CB8AC3E}">
        <p14:creationId xmlns:p14="http://schemas.microsoft.com/office/powerpoint/2010/main" val="249138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95482" cy="1325563"/>
          </a:xfrm>
        </p:spPr>
        <p:txBody>
          <a:bodyPr>
            <a:normAutofit/>
          </a:bodyPr>
          <a:lstStyle/>
          <a:p>
            <a:r>
              <a:rPr lang="en-US" b="1" i="1" dirty="0">
                <a:solidFill>
                  <a:schemeClr val="bg2"/>
                </a:solidFill>
                <a:latin typeface="Montserrat" pitchFamily="2" charset="77"/>
              </a:rPr>
              <a:t>Activity: </a:t>
            </a:r>
            <a:r>
              <a:rPr lang="en-US" sz="4000" b="1" i="1" dirty="0">
                <a:solidFill>
                  <a:schemeClr val="bg1"/>
                </a:solidFill>
                <a:latin typeface="Montserrat SemiBold" pitchFamily="2" charset="77"/>
              </a:rPr>
              <a:t>Scenario 1 Response</a:t>
            </a:r>
            <a:endParaRPr lang="en-US" b="1" i="1" dirty="0">
              <a:solidFill>
                <a:schemeClr val="bg1"/>
              </a:solidFill>
              <a:latin typeface="Montserrat SemiBold" pitchFamily="2" charset="77"/>
            </a:endParaRPr>
          </a:p>
        </p:txBody>
      </p:sp>
      <p:sp>
        <p:nvSpPr>
          <p:cNvPr id="5" name="Content Placeholder 2">
            <a:extLst>
              <a:ext uri="{FF2B5EF4-FFF2-40B4-BE49-F238E27FC236}">
                <a16:creationId xmlns:a16="http://schemas.microsoft.com/office/drawing/2014/main" id="{75F319D7-E673-FCED-7FAA-D4A8F58CFE7C}"/>
              </a:ext>
            </a:extLst>
          </p:cNvPr>
          <p:cNvSpPr>
            <a:spLocks noGrp="1"/>
          </p:cNvSpPr>
          <p:nvPr>
            <p:ph idx="1"/>
          </p:nvPr>
        </p:nvSpPr>
        <p:spPr>
          <a:xfrm>
            <a:off x="7684655" y="2908867"/>
            <a:ext cx="4148116" cy="2803164"/>
          </a:xfrm>
        </p:spPr>
        <p:txBody>
          <a:bodyPr numCol="1">
            <a:normAutofit/>
          </a:bodyPr>
          <a:lstStyle/>
          <a:p>
            <a:pPr marL="0" indent="0" fontAlgn="base">
              <a:lnSpc>
                <a:spcPct val="150000"/>
              </a:lnSpc>
              <a:buNone/>
            </a:pPr>
            <a:r>
              <a:rPr lang="en-US" sz="4000" dirty="0">
                <a:solidFill>
                  <a:schemeClr val="bg1"/>
                </a:solidFill>
                <a:latin typeface="Merriweather" pitchFamily="2" charset="77"/>
              </a:rPr>
              <a:t>Don’t</a:t>
            </a:r>
            <a:r>
              <a:rPr lang="en-US" sz="3200" dirty="0">
                <a:solidFill>
                  <a:schemeClr val="bg1"/>
                </a:solidFill>
                <a:latin typeface="Merriweather" pitchFamily="2" charset="77"/>
              </a:rPr>
              <a:t> </a:t>
            </a:r>
            <a:r>
              <a:rPr lang="en-US" sz="4000" dirty="0">
                <a:solidFill>
                  <a:schemeClr val="bg1"/>
                </a:solidFill>
                <a:latin typeface="Merriweather" pitchFamily="2" charset="77"/>
              </a:rPr>
              <a:t>amplify</a:t>
            </a:r>
            <a:r>
              <a:rPr lang="en-US" sz="3200" dirty="0">
                <a:solidFill>
                  <a:schemeClr val="bg1"/>
                </a:solidFill>
                <a:latin typeface="Merriweather" pitchFamily="2" charset="77"/>
              </a:rPr>
              <a:t>!  </a:t>
            </a:r>
            <a:r>
              <a:rPr lang="en-US" sz="4000" dirty="0">
                <a:solidFill>
                  <a:schemeClr val="bg1"/>
                </a:solidFill>
                <a:latin typeface="Merriweather" pitchFamily="2" charset="77"/>
              </a:rPr>
              <a:t>CLARIFY</a:t>
            </a:r>
            <a:r>
              <a:rPr lang="en-US" sz="3200" dirty="0">
                <a:solidFill>
                  <a:schemeClr val="bg1"/>
                </a:solidFill>
                <a:latin typeface="Merriweather" pitchFamily="2" charset="77"/>
              </a:rPr>
              <a:t>.</a:t>
            </a:r>
          </a:p>
        </p:txBody>
      </p:sp>
      <p:pic>
        <p:nvPicPr>
          <p:cNvPr id="7" name="Picture 6">
            <a:extLst>
              <a:ext uri="{FF2B5EF4-FFF2-40B4-BE49-F238E27FC236}">
                <a16:creationId xmlns:a16="http://schemas.microsoft.com/office/drawing/2014/main" id="{E02E3C2A-1580-592A-88E4-391AFAC60210}"/>
              </a:ext>
            </a:extLst>
          </p:cNvPr>
          <p:cNvPicPr>
            <a:picLocks noChangeAspect="1"/>
          </p:cNvPicPr>
          <p:nvPr/>
        </p:nvPicPr>
        <p:blipFill>
          <a:blip r:embed="rId3"/>
          <a:stretch>
            <a:fillRect/>
          </a:stretch>
        </p:blipFill>
        <p:spPr>
          <a:xfrm>
            <a:off x="279400" y="1715380"/>
            <a:ext cx="7162801" cy="4947799"/>
          </a:xfrm>
          <a:prstGeom prst="rect">
            <a:avLst/>
          </a:prstGeom>
        </p:spPr>
      </p:pic>
      <p:sp>
        <p:nvSpPr>
          <p:cNvPr id="3" name="Oval 2">
            <a:extLst>
              <a:ext uri="{FF2B5EF4-FFF2-40B4-BE49-F238E27FC236}">
                <a16:creationId xmlns:a16="http://schemas.microsoft.com/office/drawing/2014/main" id="{C8D87813-8761-C6B5-16FF-A041A14D7DA7}"/>
              </a:ext>
            </a:extLst>
          </p:cNvPr>
          <p:cNvSpPr/>
          <p:nvPr/>
        </p:nvSpPr>
        <p:spPr>
          <a:xfrm>
            <a:off x="3645724" y="2966121"/>
            <a:ext cx="3538848" cy="1223158"/>
          </a:xfrm>
          <a:prstGeom prst="ellipse">
            <a:avLst/>
          </a:prstGeom>
          <a:solidFill>
            <a:schemeClr val="accent6">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569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95482" cy="1325563"/>
          </a:xfrm>
        </p:spPr>
        <p:txBody>
          <a:bodyPr>
            <a:normAutofit/>
          </a:bodyPr>
          <a:lstStyle/>
          <a:p>
            <a:r>
              <a:rPr lang="en-US" b="1" i="1">
                <a:solidFill>
                  <a:schemeClr val="bg1"/>
                </a:solidFill>
                <a:latin typeface="Montserrat" pitchFamily="2" charset="77"/>
              </a:rPr>
              <a:t>Activity: </a:t>
            </a:r>
            <a:r>
              <a:rPr lang="en-US" sz="4000" b="1" i="1" dirty="0">
                <a:solidFill>
                  <a:schemeClr val="bg1"/>
                </a:solidFill>
                <a:latin typeface="Montserrat SemiBold" pitchFamily="2" charset="77"/>
              </a:rPr>
              <a:t>Scenario 2</a:t>
            </a:r>
            <a:endParaRPr lang="en-US" b="1" i="1" dirty="0">
              <a:solidFill>
                <a:schemeClr val="bg1"/>
              </a:solidFill>
              <a:latin typeface="Montserrat SemiBold" pitchFamily="2" charset="77"/>
            </a:endParaRPr>
          </a:p>
        </p:txBody>
      </p:sp>
      <p:sp>
        <p:nvSpPr>
          <p:cNvPr id="5" name="Content Placeholder 2">
            <a:extLst>
              <a:ext uri="{FF2B5EF4-FFF2-40B4-BE49-F238E27FC236}">
                <a16:creationId xmlns:a16="http://schemas.microsoft.com/office/drawing/2014/main" id="{75F319D7-E673-FCED-7FAA-D4A8F58CFE7C}"/>
              </a:ext>
            </a:extLst>
          </p:cNvPr>
          <p:cNvSpPr>
            <a:spLocks noGrp="1"/>
          </p:cNvSpPr>
          <p:nvPr>
            <p:ph idx="1"/>
          </p:nvPr>
        </p:nvSpPr>
        <p:spPr>
          <a:xfrm>
            <a:off x="812800" y="2485180"/>
            <a:ext cx="10033000" cy="3229820"/>
          </a:xfrm>
        </p:spPr>
        <p:txBody>
          <a:bodyPr numCol="1">
            <a:normAutofit/>
          </a:bodyPr>
          <a:lstStyle/>
          <a:p>
            <a:pPr marL="0" indent="0" fontAlgn="base">
              <a:lnSpc>
                <a:spcPct val="150000"/>
              </a:lnSpc>
              <a:buNone/>
            </a:pPr>
            <a:r>
              <a:rPr lang="en-US" sz="2400">
                <a:solidFill>
                  <a:schemeClr val="bg1"/>
                </a:solidFill>
                <a:latin typeface="Merriweather" pitchFamily="2" charset="77"/>
              </a:rPr>
              <a:t>Students at </a:t>
            </a:r>
            <a:r>
              <a:rPr lang="en-US" sz="2400" dirty="0">
                <a:solidFill>
                  <a:schemeClr val="bg1"/>
                </a:solidFill>
                <a:latin typeface="Merriweather" pitchFamily="2" charset="77"/>
              </a:rPr>
              <a:t>a </a:t>
            </a:r>
            <a:r>
              <a:rPr lang="en-US" sz="2400">
                <a:solidFill>
                  <a:schemeClr val="bg1"/>
                </a:solidFill>
                <a:latin typeface="Merriweather" pitchFamily="2" charset="77"/>
              </a:rPr>
              <a:t>state university receive text messages that because </a:t>
            </a:r>
            <a:r>
              <a:rPr lang="en-US" sz="2400" dirty="0">
                <a:solidFill>
                  <a:schemeClr val="bg1"/>
                </a:solidFill>
                <a:latin typeface="Merriweather" pitchFamily="2" charset="77"/>
              </a:rPr>
              <a:t>of </a:t>
            </a:r>
            <a:r>
              <a:rPr lang="en-US" sz="2400">
                <a:solidFill>
                  <a:schemeClr val="bg1"/>
                </a:solidFill>
                <a:latin typeface="Merriweather" pitchFamily="2" charset="77"/>
              </a:rPr>
              <a:t>high anticipated voter turnout, polling locations on campus will also be open on Wednesday, the day after Election Day</a:t>
            </a:r>
            <a:r>
              <a:rPr lang="en-US" sz="2400" dirty="0">
                <a:solidFill>
                  <a:schemeClr val="bg1"/>
                </a:solidFill>
                <a:latin typeface="Merriweather" pitchFamily="2" charset="77"/>
              </a:rPr>
              <a:t>, and </a:t>
            </a:r>
            <a:r>
              <a:rPr lang="en-US" sz="2400">
                <a:solidFill>
                  <a:schemeClr val="bg1"/>
                </a:solidFill>
                <a:latin typeface="Merriweather" pitchFamily="2" charset="77"/>
              </a:rPr>
              <a:t>students are urged to wait a day to cast their ballot</a:t>
            </a:r>
            <a:r>
              <a:rPr lang="en-US" sz="2400" dirty="0">
                <a:solidFill>
                  <a:schemeClr val="bg1"/>
                </a:solidFill>
                <a:latin typeface="Merriweather" pitchFamily="2" charset="77"/>
              </a:rPr>
              <a:t>. </a:t>
            </a:r>
          </a:p>
        </p:txBody>
      </p:sp>
    </p:spTree>
    <p:extLst>
      <p:ext uri="{BB962C8B-B14F-4D97-AF65-F5344CB8AC3E}">
        <p14:creationId xmlns:p14="http://schemas.microsoft.com/office/powerpoint/2010/main" val="35020347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95482" cy="1325563"/>
          </a:xfrm>
        </p:spPr>
        <p:txBody>
          <a:bodyPr>
            <a:normAutofit/>
          </a:bodyPr>
          <a:lstStyle/>
          <a:p>
            <a:r>
              <a:rPr lang="en-US" b="1" i="1">
                <a:solidFill>
                  <a:schemeClr val="bg1"/>
                </a:solidFill>
                <a:latin typeface="Montserrat" pitchFamily="2" charset="77"/>
              </a:rPr>
              <a:t>Activity: </a:t>
            </a:r>
            <a:r>
              <a:rPr lang="en-US" sz="4000" b="1" i="1">
                <a:solidFill>
                  <a:schemeClr val="bg1"/>
                </a:solidFill>
                <a:latin typeface="Montserrat SemiBold" pitchFamily="2" charset="77"/>
              </a:rPr>
              <a:t>Scenario 2</a:t>
            </a:r>
            <a:endParaRPr lang="en-US" b="1" i="1">
              <a:solidFill>
                <a:schemeClr val="bg1"/>
              </a:solidFill>
              <a:latin typeface="Montserrat SemiBold" pitchFamily="2" charset="77"/>
            </a:endParaRPr>
          </a:p>
        </p:txBody>
      </p:sp>
      <p:sp>
        <p:nvSpPr>
          <p:cNvPr id="5" name="Content Placeholder 2">
            <a:extLst>
              <a:ext uri="{FF2B5EF4-FFF2-40B4-BE49-F238E27FC236}">
                <a16:creationId xmlns:a16="http://schemas.microsoft.com/office/drawing/2014/main" id="{75F319D7-E673-FCED-7FAA-D4A8F58CFE7C}"/>
              </a:ext>
            </a:extLst>
          </p:cNvPr>
          <p:cNvSpPr>
            <a:spLocks noGrp="1"/>
          </p:cNvSpPr>
          <p:nvPr>
            <p:ph idx="1"/>
          </p:nvPr>
        </p:nvSpPr>
        <p:spPr>
          <a:xfrm>
            <a:off x="558141" y="1715558"/>
            <a:ext cx="11174680" cy="1184051"/>
          </a:xfrm>
        </p:spPr>
        <p:txBody>
          <a:bodyPr numCol="1">
            <a:normAutofit/>
          </a:bodyPr>
          <a:lstStyle/>
          <a:p>
            <a:pPr marL="0" indent="0" fontAlgn="base">
              <a:lnSpc>
                <a:spcPct val="150000"/>
              </a:lnSpc>
              <a:buNone/>
            </a:pPr>
            <a:r>
              <a:rPr lang="en-US" sz="4200">
                <a:solidFill>
                  <a:schemeClr val="bg1"/>
                </a:solidFill>
                <a:latin typeface="Merriweather" pitchFamily="2" charset="77"/>
              </a:rPr>
              <a:t>Do you…..</a:t>
            </a:r>
          </a:p>
          <a:p>
            <a:pPr marL="0" indent="0" fontAlgn="base">
              <a:lnSpc>
                <a:spcPct val="150000"/>
              </a:lnSpc>
              <a:buNone/>
            </a:pPr>
            <a:endParaRPr lang="en-US" sz="3200">
              <a:solidFill>
                <a:schemeClr val="bg1"/>
              </a:solidFill>
              <a:latin typeface="Merriweather" pitchFamily="2" charset="77"/>
            </a:endParaRPr>
          </a:p>
        </p:txBody>
      </p:sp>
      <p:sp>
        <p:nvSpPr>
          <p:cNvPr id="6" name="Content Placeholder 2">
            <a:extLst>
              <a:ext uri="{FF2B5EF4-FFF2-40B4-BE49-F238E27FC236}">
                <a16:creationId xmlns:a16="http://schemas.microsoft.com/office/drawing/2014/main" id="{54F59081-18C5-4C32-7493-54067355B7E7}"/>
              </a:ext>
            </a:extLst>
          </p:cNvPr>
          <p:cNvSpPr txBox="1">
            <a:spLocks/>
          </p:cNvSpPr>
          <p:nvPr/>
        </p:nvSpPr>
        <p:spPr>
          <a:xfrm>
            <a:off x="674914" y="2968943"/>
            <a:ext cx="11174680" cy="2849965"/>
          </a:xfrm>
          <a:prstGeom prst="rect">
            <a:avLst/>
          </a:prstGeom>
        </p:spPr>
        <p:txBody>
          <a:bodyPr vert="horz" lIns="91440" tIns="45720" rIns="91440" bIns="45720" numCol="1"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base">
              <a:lnSpc>
                <a:spcPct val="150000"/>
              </a:lnSpc>
              <a:buFont typeface="+mj-lt"/>
              <a:buAutoNum type="arabicPeriod"/>
            </a:pPr>
            <a:r>
              <a:rPr lang="en-US">
                <a:solidFill>
                  <a:schemeClr val="bg1"/>
                </a:solidFill>
                <a:latin typeface="Merriweather" pitchFamily="2" charset="77"/>
              </a:rPr>
              <a:t>Post a screenshot of the text message on social media to warn and alert others about the disinformation?</a:t>
            </a:r>
          </a:p>
          <a:p>
            <a:pPr marL="514350" indent="-514350" fontAlgn="base">
              <a:lnSpc>
                <a:spcPct val="150000"/>
              </a:lnSpc>
              <a:buFont typeface="+mj-lt"/>
              <a:buAutoNum type="arabicPeriod"/>
            </a:pPr>
            <a:r>
              <a:rPr lang="en-US">
                <a:solidFill>
                  <a:schemeClr val="bg1"/>
                </a:solidFill>
                <a:latin typeface="Merriweather" pitchFamily="2" charset="77"/>
              </a:rPr>
              <a:t>Report it to the authorities?</a:t>
            </a:r>
          </a:p>
          <a:p>
            <a:pPr marL="514350" indent="-514350" fontAlgn="base">
              <a:lnSpc>
                <a:spcPct val="150000"/>
              </a:lnSpc>
              <a:buFont typeface="+mj-lt"/>
              <a:buAutoNum type="arabicPeriod"/>
            </a:pPr>
            <a:r>
              <a:rPr lang="en-US">
                <a:solidFill>
                  <a:schemeClr val="bg1"/>
                </a:solidFill>
                <a:latin typeface="Merriweather" pitchFamily="2" charset="77"/>
              </a:rPr>
              <a:t>Amplify the correct and factual information and point to recommended and trusted sources of information?</a:t>
            </a:r>
          </a:p>
          <a:p>
            <a:pPr fontAlgn="base">
              <a:lnSpc>
                <a:spcPct val="150000"/>
              </a:lnSpc>
            </a:pPr>
            <a:endParaRPr lang="en-US">
              <a:solidFill>
                <a:schemeClr val="bg1"/>
              </a:solidFill>
              <a:latin typeface="Merriweather" pitchFamily="2" charset="77"/>
            </a:endParaRPr>
          </a:p>
          <a:p>
            <a:pPr fontAlgn="base">
              <a:lnSpc>
                <a:spcPct val="150000"/>
              </a:lnSpc>
            </a:pPr>
            <a:endParaRPr lang="en-US">
              <a:solidFill>
                <a:schemeClr val="bg1"/>
              </a:solidFill>
              <a:latin typeface="Merriweather" pitchFamily="2" charset="77"/>
            </a:endParaRPr>
          </a:p>
          <a:p>
            <a:pPr fontAlgn="base">
              <a:lnSpc>
                <a:spcPct val="150000"/>
              </a:lnSpc>
            </a:pPr>
            <a:endParaRPr lang="en-US">
              <a:solidFill>
                <a:schemeClr val="bg1"/>
              </a:solidFill>
              <a:latin typeface="Merriweather" pitchFamily="2" charset="77"/>
            </a:endParaRPr>
          </a:p>
          <a:p>
            <a:pPr marL="0" indent="0" fontAlgn="base">
              <a:lnSpc>
                <a:spcPct val="150000"/>
              </a:lnSpc>
              <a:buFont typeface="Arial" panose="020B0604020202020204" pitchFamily="34" charset="0"/>
              <a:buNone/>
            </a:pPr>
            <a:endParaRPr lang="en-US" sz="3200">
              <a:solidFill>
                <a:schemeClr val="bg1"/>
              </a:solidFill>
              <a:latin typeface="Merriweather" pitchFamily="2" charset="77"/>
            </a:endParaRPr>
          </a:p>
        </p:txBody>
      </p:sp>
    </p:spTree>
    <p:extLst>
      <p:ext uri="{BB962C8B-B14F-4D97-AF65-F5344CB8AC3E}">
        <p14:creationId xmlns:p14="http://schemas.microsoft.com/office/powerpoint/2010/main" val="1918121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95482" cy="1325563"/>
          </a:xfrm>
        </p:spPr>
        <p:txBody>
          <a:bodyPr>
            <a:normAutofit/>
          </a:bodyPr>
          <a:lstStyle/>
          <a:p>
            <a:r>
              <a:rPr lang="en-US" b="1" i="1">
                <a:solidFill>
                  <a:schemeClr val="bg1"/>
                </a:solidFill>
                <a:latin typeface="Montserrat" pitchFamily="2" charset="77"/>
              </a:rPr>
              <a:t>Activity: </a:t>
            </a:r>
            <a:r>
              <a:rPr lang="en-US" sz="4000" b="1" i="1" dirty="0">
                <a:solidFill>
                  <a:schemeClr val="bg1"/>
                </a:solidFill>
                <a:latin typeface="Montserrat SemiBold" pitchFamily="2" charset="77"/>
              </a:rPr>
              <a:t>Scenario 2 Response</a:t>
            </a:r>
            <a:endParaRPr lang="en-US" b="1" i="1" dirty="0">
              <a:solidFill>
                <a:schemeClr val="bg1"/>
              </a:solidFill>
              <a:latin typeface="Montserrat SemiBold" pitchFamily="2" charset="77"/>
            </a:endParaRPr>
          </a:p>
        </p:txBody>
      </p:sp>
      <p:sp>
        <p:nvSpPr>
          <p:cNvPr id="5" name="Content Placeholder 2">
            <a:extLst>
              <a:ext uri="{FF2B5EF4-FFF2-40B4-BE49-F238E27FC236}">
                <a16:creationId xmlns:a16="http://schemas.microsoft.com/office/drawing/2014/main" id="{75F319D7-E673-FCED-7FAA-D4A8F58CFE7C}"/>
              </a:ext>
            </a:extLst>
          </p:cNvPr>
          <p:cNvSpPr>
            <a:spLocks noGrp="1"/>
          </p:cNvSpPr>
          <p:nvPr>
            <p:ph idx="1"/>
          </p:nvPr>
        </p:nvSpPr>
        <p:spPr>
          <a:xfrm>
            <a:off x="7684655" y="2908867"/>
            <a:ext cx="4148116" cy="2803164"/>
          </a:xfrm>
        </p:spPr>
        <p:txBody>
          <a:bodyPr numCol="1">
            <a:normAutofit fontScale="85000" lnSpcReduction="10000"/>
          </a:bodyPr>
          <a:lstStyle/>
          <a:p>
            <a:pPr marL="0" indent="0" fontAlgn="base">
              <a:lnSpc>
                <a:spcPct val="150000"/>
              </a:lnSpc>
              <a:buNone/>
            </a:pPr>
            <a:r>
              <a:rPr lang="en-US" sz="4000">
                <a:solidFill>
                  <a:schemeClr val="bg1"/>
                </a:solidFill>
                <a:latin typeface="Merriweather" pitchFamily="2" charset="77"/>
              </a:rPr>
              <a:t>Inoculate</a:t>
            </a:r>
            <a:r>
              <a:rPr lang="en-US" sz="4000" dirty="0">
                <a:solidFill>
                  <a:schemeClr val="bg1"/>
                </a:solidFill>
                <a:latin typeface="Merriweather" pitchFamily="2" charset="77"/>
              </a:rPr>
              <a:t>, </a:t>
            </a:r>
            <a:r>
              <a:rPr lang="en-US" sz="4000">
                <a:solidFill>
                  <a:schemeClr val="bg1"/>
                </a:solidFill>
                <a:latin typeface="Merriweather" pitchFamily="2" charset="77"/>
              </a:rPr>
              <a:t>report</a:t>
            </a:r>
            <a:r>
              <a:rPr lang="en-US" sz="4000" dirty="0">
                <a:solidFill>
                  <a:schemeClr val="bg1"/>
                </a:solidFill>
                <a:latin typeface="Merriweather" pitchFamily="2" charset="77"/>
              </a:rPr>
              <a:t>, </a:t>
            </a:r>
            <a:r>
              <a:rPr lang="en-US" sz="4000">
                <a:solidFill>
                  <a:schemeClr val="bg1"/>
                </a:solidFill>
                <a:latin typeface="Merriweather" pitchFamily="2" charset="77"/>
              </a:rPr>
              <a:t>hold </a:t>
            </a:r>
            <a:r>
              <a:rPr lang="en-US" sz="4000" dirty="0">
                <a:solidFill>
                  <a:schemeClr val="bg1"/>
                </a:solidFill>
                <a:latin typeface="Merriweather" pitchFamily="2" charset="77"/>
              </a:rPr>
              <a:t>bad actors </a:t>
            </a:r>
            <a:r>
              <a:rPr lang="en-US" sz="4000">
                <a:solidFill>
                  <a:schemeClr val="bg1"/>
                </a:solidFill>
                <a:latin typeface="Merriweather" pitchFamily="2" charset="77"/>
              </a:rPr>
              <a:t>to account</a:t>
            </a:r>
            <a:r>
              <a:rPr lang="en-US" sz="4000" dirty="0">
                <a:solidFill>
                  <a:schemeClr val="bg1"/>
                </a:solidFill>
                <a:latin typeface="Merriweather" pitchFamily="2" charset="77"/>
              </a:rPr>
              <a:t>.</a:t>
            </a:r>
          </a:p>
        </p:txBody>
      </p:sp>
      <p:pic>
        <p:nvPicPr>
          <p:cNvPr id="7" name="Picture 6">
            <a:extLst>
              <a:ext uri="{FF2B5EF4-FFF2-40B4-BE49-F238E27FC236}">
                <a16:creationId xmlns:a16="http://schemas.microsoft.com/office/drawing/2014/main" id="{E02E3C2A-1580-592A-88E4-391AFAC60210}"/>
              </a:ext>
            </a:extLst>
          </p:cNvPr>
          <p:cNvPicPr>
            <a:picLocks noChangeAspect="1"/>
          </p:cNvPicPr>
          <p:nvPr/>
        </p:nvPicPr>
        <p:blipFill>
          <a:blip r:embed="rId3"/>
          <a:stretch>
            <a:fillRect/>
          </a:stretch>
        </p:blipFill>
        <p:spPr>
          <a:xfrm>
            <a:off x="279400" y="1715380"/>
            <a:ext cx="7162801" cy="4947799"/>
          </a:xfrm>
          <a:prstGeom prst="rect">
            <a:avLst/>
          </a:prstGeom>
        </p:spPr>
      </p:pic>
      <p:sp>
        <p:nvSpPr>
          <p:cNvPr id="3" name="Oval 2">
            <a:extLst>
              <a:ext uri="{FF2B5EF4-FFF2-40B4-BE49-F238E27FC236}">
                <a16:creationId xmlns:a16="http://schemas.microsoft.com/office/drawing/2014/main" id="{C8D87813-8761-C6B5-16FF-A041A14D7DA7}"/>
              </a:ext>
            </a:extLst>
          </p:cNvPr>
          <p:cNvSpPr/>
          <p:nvPr/>
        </p:nvSpPr>
        <p:spPr>
          <a:xfrm>
            <a:off x="279400" y="2624447"/>
            <a:ext cx="3995718" cy="1971304"/>
          </a:xfrm>
          <a:prstGeom prst="ellipse">
            <a:avLst/>
          </a:prstGeom>
          <a:solidFill>
            <a:schemeClr val="accent6">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03295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normAutofit/>
          </a:bodyPr>
          <a:lstStyle/>
          <a:p>
            <a:r>
              <a:rPr lang="en-US" sz="4000" b="1" i="1">
                <a:solidFill>
                  <a:schemeClr val="accent4"/>
                </a:solidFill>
                <a:latin typeface="Montserrat" pitchFamily="2" charset="77"/>
              </a:rPr>
              <a:t>For Trainers: </a:t>
            </a:r>
            <a:r>
              <a:rPr lang="en-US" sz="4000" b="1" i="1">
                <a:latin typeface="Montserrat SemiBold" pitchFamily="2" charset="77"/>
              </a:rPr>
              <a:t>How to use these slides</a:t>
            </a: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1995577" y="1141328"/>
            <a:ext cx="9934395" cy="1360964"/>
          </a:xfrm>
        </p:spPr>
        <p:txBody>
          <a:bodyPr vert="horz" lIns="91440" tIns="45720" rIns="91440" bIns="45720" rtlCol="0" anchor="t">
            <a:normAutofit fontScale="70000" lnSpcReduction="20000"/>
          </a:bodyPr>
          <a:lstStyle/>
          <a:p>
            <a:pPr>
              <a:lnSpc>
                <a:spcPct val="100000"/>
              </a:lnSpc>
            </a:pPr>
            <a:r>
              <a:rPr lang="en-US" sz="2000" dirty="0">
                <a:latin typeface="Merriweather Light" panose="00000400000000000000" pitchFamily="2" charset="0"/>
                <a:ea typeface="+mn-lt"/>
                <a:cs typeface="+mn-lt"/>
              </a:rPr>
              <a:t>Based on your audience’s interest, choose activities to explore in-depth </a:t>
            </a:r>
          </a:p>
          <a:p>
            <a:pPr>
              <a:lnSpc>
                <a:spcPct val="100000"/>
              </a:lnSpc>
            </a:pPr>
            <a:r>
              <a:rPr lang="en-US" sz="2000" dirty="0">
                <a:latin typeface="Merriweather Light" panose="00000400000000000000" pitchFamily="2" charset="0"/>
                <a:ea typeface="+mn-lt"/>
                <a:cs typeface="+mn-lt"/>
              </a:rPr>
              <a:t>Adapt this presentation accordingly based on your time and audience</a:t>
            </a:r>
          </a:p>
          <a:p>
            <a:pPr>
              <a:lnSpc>
                <a:spcPct val="100000"/>
              </a:lnSpc>
            </a:pPr>
            <a:r>
              <a:rPr lang="en-US" sz="2000" dirty="0">
                <a:latin typeface="Merriweather Light" panose="00000400000000000000" pitchFamily="2" charset="0"/>
                <a:ea typeface="+mn-lt"/>
                <a:cs typeface="+mn-lt"/>
              </a:rPr>
              <a:t>Review and adapt the notes for each slide to help inform your presentation</a:t>
            </a:r>
          </a:p>
          <a:p>
            <a:pPr>
              <a:lnSpc>
                <a:spcPct val="100000"/>
              </a:lnSpc>
            </a:pPr>
            <a:r>
              <a:rPr lang="en-US" sz="2000" dirty="0">
                <a:latin typeface="Merriweather Light" panose="00000400000000000000" pitchFamily="2" charset="0"/>
                <a:ea typeface="+mn-lt"/>
                <a:cs typeface="+mn-lt"/>
              </a:rPr>
              <a:t>If you haven't yet done so, take the </a:t>
            </a:r>
            <a:r>
              <a:rPr lang="en-US" sz="2000" dirty="0">
                <a:latin typeface="Merriweather Light" panose="00000400000000000000" pitchFamily="2" charset="0"/>
                <a:ea typeface="+mn-lt"/>
                <a:cs typeface="+mn-lt"/>
                <a:hlinkClick r:id="rId4"/>
              </a:rPr>
              <a:t>Science Rising Training</a:t>
            </a:r>
            <a:r>
              <a:rPr lang="en-US" sz="2000" dirty="0">
                <a:latin typeface="Merriweather Light" panose="00000400000000000000" pitchFamily="2" charset="0"/>
                <a:ea typeface="+mn-lt"/>
                <a:cs typeface="+mn-lt"/>
              </a:rPr>
              <a:t>! </a:t>
            </a:r>
            <a:endParaRPr lang="en-US" dirty="0">
              <a:latin typeface="Merriweather Light" panose="00000400000000000000" pitchFamily="2" charset="0"/>
            </a:endParaRPr>
          </a:p>
        </p:txBody>
      </p:sp>
      <p:sp>
        <p:nvSpPr>
          <p:cNvPr id="5" name="Content Placeholder 2">
            <a:extLst>
              <a:ext uri="{FF2B5EF4-FFF2-40B4-BE49-F238E27FC236}">
                <a16:creationId xmlns:a16="http://schemas.microsoft.com/office/drawing/2014/main" id="{ABF85778-D204-CD43-8D70-F05DC8327239}"/>
              </a:ext>
            </a:extLst>
          </p:cNvPr>
          <p:cNvSpPr txBox="1">
            <a:spLocks/>
          </p:cNvSpPr>
          <p:nvPr/>
        </p:nvSpPr>
        <p:spPr>
          <a:xfrm>
            <a:off x="1673473" y="3055344"/>
            <a:ext cx="3421800" cy="36798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i="1" dirty="0">
                <a:solidFill>
                  <a:schemeClr val="accent4"/>
                </a:solidFill>
                <a:latin typeface="Montserrat SemiBold" pitchFamily="2" charset="77"/>
              </a:rPr>
              <a:t>Less than 20 minutes</a:t>
            </a:r>
          </a:p>
          <a:p>
            <a:pPr>
              <a:lnSpc>
                <a:spcPct val="100000"/>
              </a:lnSpc>
            </a:pPr>
            <a:r>
              <a:rPr lang="en-US" sz="1400" dirty="0">
                <a:latin typeface="Merriweather" pitchFamily="2" charset="77"/>
              </a:rPr>
              <a:t>Intro</a:t>
            </a:r>
          </a:p>
          <a:p>
            <a:pPr>
              <a:lnSpc>
                <a:spcPct val="100000"/>
              </a:lnSpc>
            </a:pPr>
            <a:r>
              <a:rPr lang="en-US" sz="1400" dirty="0">
                <a:latin typeface="Merriweather" pitchFamily="2" charset="77"/>
              </a:rPr>
              <a:t>Why engage? (science and democracy intersection)</a:t>
            </a:r>
          </a:p>
          <a:p>
            <a:pPr>
              <a:lnSpc>
                <a:spcPct val="100000"/>
              </a:lnSpc>
            </a:pPr>
            <a:r>
              <a:rPr lang="en-US" sz="1400" dirty="0">
                <a:latin typeface="Merriweather" pitchFamily="2" charset="77"/>
              </a:rPr>
              <a:t>Common pitfalls and how to address them</a:t>
            </a:r>
          </a:p>
          <a:p>
            <a:pPr>
              <a:lnSpc>
                <a:spcPct val="100000"/>
              </a:lnSpc>
            </a:pPr>
            <a:r>
              <a:rPr lang="en-US" sz="1400" dirty="0">
                <a:latin typeface="Merriweather" pitchFamily="2" charset="77"/>
              </a:rPr>
              <a:t>Q&amp;A</a:t>
            </a:r>
          </a:p>
          <a:p>
            <a:pPr>
              <a:lnSpc>
                <a:spcPct val="100000"/>
              </a:lnSpc>
            </a:pPr>
            <a:r>
              <a:rPr lang="en-US" sz="1400" dirty="0">
                <a:latin typeface="Merriweather" pitchFamily="2" charset="77"/>
              </a:rPr>
              <a:t>Disinformation and voter suppression</a:t>
            </a:r>
          </a:p>
          <a:p>
            <a:pPr>
              <a:lnSpc>
                <a:spcPct val="100000"/>
              </a:lnSpc>
            </a:pPr>
            <a:r>
              <a:rPr lang="en-US" sz="1400" dirty="0">
                <a:latin typeface="Merriweather" pitchFamily="2" charset="77"/>
              </a:rPr>
              <a:t>Call to action</a:t>
            </a:r>
          </a:p>
        </p:txBody>
      </p:sp>
      <p:sp>
        <p:nvSpPr>
          <p:cNvPr id="6" name="Content Placeholder 2">
            <a:extLst>
              <a:ext uri="{FF2B5EF4-FFF2-40B4-BE49-F238E27FC236}">
                <a16:creationId xmlns:a16="http://schemas.microsoft.com/office/drawing/2014/main" id="{5D254B56-672E-284A-A0FB-35D441BB1896}"/>
              </a:ext>
            </a:extLst>
          </p:cNvPr>
          <p:cNvSpPr txBox="1">
            <a:spLocks/>
          </p:cNvSpPr>
          <p:nvPr/>
        </p:nvSpPr>
        <p:spPr>
          <a:xfrm>
            <a:off x="5220857" y="3055344"/>
            <a:ext cx="2956006" cy="367984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i="1" dirty="0">
                <a:solidFill>
                  <a:schemeClr val="accent4"/>
                </a:solidFill>
                <a:latin typeface="Montserrat SemiBold" pitchFamily="2" charset="77"/>
              </a:rPr>
              <a:t>20-40 minutes</a:t>
            </a:r>
          </a:p>
          <a:p>
            <a:pPr>
              <a:lnSpc>
                <a:spcPct val="100000"/>
              </a:lnSpc>
            </a:pPr>
            <a:r>
              <a:rPr lang="en-US" sz="1400" dirty="0">
                <a:latin typeface="Merriweather" pitchFamily="2" charset="77"/>
              </a:rPr>
              <a:t>Intro</a:t>
            </a:r>
          </a:p>
          <a:p>
            <a:pPr>
              <a:lnSpc>
                <a:spcPct val="100000"/>
              </a:lnSpc>
            </a:pPr>
            <a:r>
              <a:rPr lang="en-US" sz="1400" dirty="0">
                <a:latin typeface="Merriweather" pitchFamily="2" charset="77"/>
              </a:rPr>
              <a:t>Why engage? (science and democracy intersection)</a:t>
            </a:r>
          </a:p>
          <a:p>
            <a:pPr>
              <a:lnSpc>
                <a:spcPct val="100000"/>
              </a:lnSpc>
            </a:pPr>
            <a:r>
              <a:rPr lang="en-US" sz="1400" dirty="0">
                <a:latin typeface="Merriweather" pitchFamily="2" charset="77"/>
              </a:rPr>
              <a:t>Understanding disinformation</a:t>
            </a:r>
          </a:p>
          <a:p>
            <a:pPr>
              <a:lnSpc>
                <a:spcPct val="100000"/>
              </a:lnSpc>
            </a:pPr>
            <a:r>
              <a:rPr lang="en-US" sz="1400" dirty="0">
                <a:latin typeface="Merriweather" pitchFamily="2" charset="77"/>
              </a:rPr>
              <a:t>Activity: response discipline</a:t>
            </a:r>
          </a:p>
          <a:p>
            <a:pPr>
              <a:lnSpc>
                <a:spcPct val="100000"/>
              </a:lnSpc>
            </a:pPr>
            <a:r>
              <a:rPr lang="en-US" sz="1400" dirty="0">
                <a:latin typeface="Merriweather" pitchFamily="2" charset="77"/>
              </a:rPr>
              <a:t>Common pitfalls and how to address them</a:t>
            </a:r>
          </a:p>
          <a:p>
            <a:pPr>
              <a:lnSpc>
                <a:spcPct val="100000"/>
              </a:lnSpc>
            </a:pPr>
            <a:r>
              <a:rPr lang="en-US" sz="1400" dirty="0">
                <a:latin typeface="Merriweather" pitchFamily="2" charset="77"/>
              </a:rPr>
              <a:t>Q&amp;A</a:t>
            </a:r>
          </a:p>
          <a:p>
            <a:pPr>
              <a:lnSpc>
                <a:spcPct val="100000"/>
              </a:lnSpc>
            </a:pPr>
            <a:r>
              <a:rPr lang="en-US" sz="1400" dirty="0">
                <a:latin typeface="Merriweather" pitchFamily="2" charset="77"/>
              </a:rPr>
              <a:t>Disinformation and voter suppression</a:t>
            </a:r>
          </a:p>
          <a:p>
            <a:pPr>
              <a:lnSpc>
                <a:spcPct val="100000"/>
              </a:lnSpc>
            </a:pPr>
            <a:r>
              <a:rPr lang="en-US" sz="1400" dirty="0">
                <a:latin typeface="Merriweather" pitchFamily="2" charset="77"/>
              </a:rPr>
              <a:t>Call to action</a:t>
            </a:r>
          </a:p>
          <a:p>
            <a:pPr marL="0" indent="0">
              <a:lnSpc>
                <a:spcPct val="100000"/>
              </a:lnSpc>
              <a:buNone/>
            </a:pPr>
            <a:endParaRPr lang="en-US" sz="1800" i="1" dirty="0">
              <a:latin typeface="Montserrat Medium" pitchFamily="2" charset="77"/>
            </a:endParaRPr>
          </a:p>
        </p:txBody>
      </p:sp>
      <p:sp>
        <p:nvSpPr>
          <p:cNvPr id="7" name="Content Placeholder 2">
            <a:extLst>
              <a:ext uri="{FF2B5EF4-FFF2-40B4-BE49-F238E27FC236}">
                <a16:creationId xmlns:a16="http://schemas.microsoft.com/office/drawing/2014/main" id="{6B4E7BF6-D84F-CE49-AD09-E9179CF07337}"/>
              </a:ext>
            </a:extLst>
          </p:cNvPr>
          <p:cNvSpPr txBox="1">
            <a:spLocks/>
          </p:cNvSpPr>
          <p:nvPr/>
        </p:nvSpPr>
        <p:spPr>
          <a:xfrm>
            <a:off x="8367623" y="3055344"/>
            <a:ext cx="3505687" cy="3679849"/>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800" b="1" i="1" dirty="0">
                <a:solidFill>
                  <a:schemeClr val="accent4"/>
                </a:solidFill>
                <a:latin typeface="Montserrat SemiBold" pitchFamily="2" charset="77"/>
              </a:rPr>
              <a:t>40+ minutes (recommended)</a:t>
            </a:r>
          </a:p>
          <a:p>
            <a:pPr>
              <a:lnSpc>
                <a:spcPct val="100000"/>
              </a:lnSpc>
            </a:pPr>
            <a:r>
              <a:rPr lang="en-US" sz="1400" dirty="0">
                <a:latin typeface="Merriweather" pitchFamily="2" charset="77"/>
              </a:rPr>
              <a:t>Intro</a:t>
            </a:r>
          </a:p>
          <a:p>
            <a:pPr>
              <a:lnSpc>
                <a:spcPct val="100000"/>
              </a:lnSpc>
            </a:pPr>
            <a:r>
              <a:rPr lang="en-US" sz="1400" dirty="0">
                <a:latin typeface="Merriweather" pitchFamily="2" charset="77"/>
              </a:rPr>
              <a:t>Why engage? (science and democracy intersection)</a:t>
            </a:r>
          </a:p>
          <a:p>
            <a:pPr>
              <a:lnSpc>
                <a:spcPct val="100000"/>
              </a:lnSpc>
            </a:pPr>
            <a:r>
              <a:rPr lang="en-US" sz="1400" dirty="0">
                <a:latin typeface="Merriweather" pitchFamily="2" charset="77"/>
              </a:rPr>
              <a:t>Understanding disinformation</a:t>
            </a:r>
          </a:p>
          <a:p>
            <a:pPr>
              <a:lnSpc>
                <a:spcPct val="100000"/>
              </a:lnSpc>
            </a:pPr>
            <a:r>
              <a:rPr lang="en-US" sz="1400" dirty="0">
                <a:latin typeface="Merriweather" pitchFamily="2" charset="77"/>
              </a:rPr>
              <a:t>Activity: response discipline</a:t>
            </a:r>
          </a:p>
          <a:p>
            <a:pPr>
              <a:lnSpc>
                <a:spcPct val="100000"/>
              </a:lnSpc>
            </a:pPr>
            <a:r>
              <a:rPr lang="en-US" sz="1400" dirty="0">
                <a:latin typeface="Merriweather" pitchFamily="2" charset="77"/>
              </a:rPr>
              <a:t>Common pitfalls and how to address them</a:t>
            </a:r>
          </a:p>
          <a:p>
            <a:pPr>
              <a:lnSpc>
                <a:spcPct val="100000"/>
              </a:lnSpc>
            </a:pPr>
            <a:r>
              <a:rPr lang="en-US" sz="1400" dirty="0">
                <a:latin typeface="Merriweather" pitchFamily="2" charset="77"/>
              </a:rPr>
              <a:t>Building your narrative</a:t>
            </a:r>
          </a:p>
          <a:p>
            <a:pPr>
              <a:lnSpc>
                <a:spcPct val="100000"/>
              </a:lnSpc>
            </a:pPr>
            <a:r>
              <a:rPr lang="en-US" sz="1400" dirty="0">
                <a:latin typeface="Merriweather" pitchFamily="2" charset="77"/>
              </a:rPr>
              <a:t>Q&amp;A</a:t>
            </a:r>
          </a:p>
          <a:p>
            <a:pPr>
              <a:lnSpc>
                <a:spcPct val="100000"/>
              </a:lnSpc>
            </a:pPr>
            <a:r>
              <a:rPr lang="en-US" sz="1400" dirty="0">
                <a:latin typeface="Merriweather" pitchFamily="2" charset="77"/>
              </a:rPr>
              <a:t>Activity: narrative building</a:t>
            </a:r>
          </a:p>
          <a:p>
            <a:pPr>
              <a:lnSpc>
                <a:spcPct val="100000"/>
              </a:lnSpc>
            </a:pPr>
            <a:r>
              <a:rPr lang="en-US" sz="1400" dirty="0">
                <a:latin typeface="Merriweather" pitchFamily="2" charset="77"/>
              </a:rPr>
              <a:t>Disinformation and voter suppression</a:t>
            </a:r>
          </a:p>
          <a:p>
            <a:pPr>
              <a:lnSpc>
                <a:spcPct val="100000"/>
              </a:lnSpc>
            </a:pPr>
            <a:r>
              <a:rPr lang="en-US" sz="1400" dirty="0">
                <a:latin typeface="Merriweather" pitchFamily="2" charset="77"/>
              </a:rPr>
              <a:t>Call to action</a:t>
            </a:r>
          </a:p>
          <a:p>
            <a:pPr marL="0" indent="0">
              <a:lnSpc>
                <a:spcPct val="100000"/>
              </a:lnSpc>
              <a:buNone/>
            </a:pPr>
            <a:endParaRPr lang="en-US" sz="1800" i="1" dirty="0">
              <a:latin typeface="Montserrat Medium" pitchFamily="2" charset="77"/>
            </a:endParaRPr>
          </a:p>
        </p:txBody>
      </p:sp>
      <p:sp>
        <p:nvSpPr>
          <p:cNvPr id="9" name="Title 1">
            <a:extLst>
              <a:ext uri="{FF2B5EF4-FFF2-40B4-BE49-F238E27FC236}">
                <a16:creationId xmlns:a16="http://schemas.microsoft.com/office/drawing/2014/main" id="{89BA11D0-FD9B-FD4A-8433-2E052A70ECF9}"/>
              </a:ext>
            </a:extLst>
          </p:cNvPr>
          <p:cNvSpPr txBox="1">
            <a:spLocks/>
          </p:cNvSpPr>
          <p:nvPr/>
        </p:nvSpPr>
        <p:spPr>
          <a:xfrm>
            <a:off x="1674444" y="2380807"/>
            <a:ext cx="3421811" cy="67627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i="1">
                <a:solidFill>
                  <a:schemeClr val="accent3"/>
                </a:solidFill>
                <a:latin typeface="Montserrat" pitchFamily="2" charset="77"/>
              </a:rPr>
              <a:t>Suggested agendas:</a:t>
            </a:r>
          </a:p>
        </p:txBody>
      </p:sp>
      <p:cxnSp>
        <p:nvCxnSpPr>
          <p:cNvPr id="10" name="Straight Connector 9">
            <a:extLst>
              <a:ext uri="{FF2B5EF4-FFF2-40B4-BE49-F238E27FC236}">
                <a16:creationId xmlns:a16="http://schemas.microsoft.com/office/drawing/2014/main" id="{37D3A328-1752-3F4E-960D-8AAE471A38D7}"/>
              </a:ext>
            </a:extLst>
          </p:cNvPr>
          <p:cNvCxnSpPr/>
          <p:nvPr/>
        </p:nvCxnSpPr>
        <p:spPr>
          <a:xfrm>
            <a:off x="5009991" y="3114135"/>
            <a:ext cx="0" cy="26138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797F3D2-32C5-E74A-BECD-77FAFD0CDD58}"/>
              </a:ext>
            </a:extLst>
          </p:cNvPr>
          <p:cNvCxnSpPr/>
          <p:nvPr/>
        </p:nvCxnSpPr>
        <p:spPr>
          <a:xfrm>
            <a:off x="8262149" y="3114135"/>
            <a:ext cx="0" cy="2613804"/>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50600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95482" cy="1325563"/>
          </a:xfrm>
        </p:spPr>
        <p:txBody>
          <a:bodyPr>
            <a:normAutofit/>
          </a:bodyPr>
          <a:lstStyle/>
          <a:p>
            <a:r>
              <a:rPr lang="en-US" b="1" i="1">
                <a:solidFill>
                  <a:schemeClr val="bg1"/>
                </a:solidFill>
                <a:latin typeface="Montserrat" pitchFamily="2" charset="77"/>
              </a:rPr>
              <a:t>Activity: </a:t>
            </a:r>
            <a:r>
              <a:rPr lang="en-US" sz="4000" b="1" i="1" dirty="0">
                <a:solidFill>
                  <a:schemeClr val="bg1"/>
                </a:solidFill>
                <a:latin typeface="Montserrat SemiBold" pitchFamily="2" charset="77"/>
              </a:rPr>
              <a:t>Scenario 3</a:t>
            </a:r>
            <a:endParaRPr lang="en-US" b="1" i="1" dirty="0">
              <a:solidFill>
                <a:schemeClr val="bg1"/>
              </a:solidFill>
              <a:latin typeface="Montserrat SemiBold" pitchFamily="2" charset="77"/>
            </a:endParaRPr>
          </a:p>
        </p:txBody>
      </p:sp>
      <p:sp>
        <p:nvSpPr>
          <p:cNvPr id="5" name="Content Placeholder 2">
            <a:extLst>
              <a:ext uri="{FF2B5EF4-FFF2-40B4-BE49-F238E27FC236}">
                <a16:creationId xmlns:a16="http://schemas.microsoft.com/office/drawing/2014/main" id="{75F319D7-E673-FCED-7FAA-D4A8F58CFE7C}"/>
              </a:ext>
            </a:extLst>
          </p:cNvPr>
          <p:cNvSpPr>
            <a:spLocks noGrp="1"/>
          </p:cNvSpPr>
          <p:nvPr>
            <p:ph idx="1"/>
          </p:nvPr>
        </p:nvSpPr>
        <p:spPr>
          <a:xfrm>
            <a:off x="990600" y="2182813"/>
            <a:ext cx="10591800" cy="3136900"/>
          </a:xfrm>
        </p:spPr>
        <p:txBody>
          <a:bodyPr numCol="1">
            <a:normAutofit fontScale="85000" lnSpcReduction="10000"/>
          </a:bodyPr>
          <a:lstStyle/>
          <a:p>
            <a:pPr marL="0" indent="0" fontAlgn="base">
              <a:lnSpc>
                <a:spcPct val="150000"/>
              </a:lnSpc>
              <a:buNone/>
            </a:pPr>
            <a:r>
              <a:rPr lang="en-US" sz="3200" dirty="0">
                <a:solidFill>
                  <a:schemeClr val="bg1"/>
                </a:solidFill>
                <a:latin typeface="Merriweather" pitchFamily="2" charset="77"/>
              </a:rPr>
              <a:t>A well-known celebrity posts a widely viewed Instagram reel</a:t>
            </a:r>
            <a:r>
              <a:rPr lang="en-US" sz="3200">
                <a:solidFill>
                  <a:schemeClr val="bg1"/>
                </a:solidFill>
                <a:latin typeface="Merriweather" pitchFamily="2" charset="77"/>
              </a:rPr>
              <a:t> falsely </a:t>
            </a:r>
            <a:r>
              <a:rPr lang="en-US" sz="3200" dirty="0">
                <a:solidFill>
                  <a:schemeClr val="bg1"/>
                </a:solidFill>
                <a:latin typeface="Merriweather" pitchFamily="2" charset="77"/>
              </a:rPr>
              <a:t>claiming that </a:t>
            </a:r>
            <a:r>
              <a:rPr lang="en-US" sz="3200">
                <a:solidFill>
                  <a:schemeClr val="bg1"/>
                </a:solidFill>
                <a:latin typeface="Merriweather" pitchFamily="2" charset="77"/>
              </a:rPr>
              <a:t>“woke” universities </a:t>
            </a:r>
            <a:r>
              <a:rPr lang="en-US" sz="3200" dirty="0">
                <a:solidFill>
                  <a:schemeClr val="bg1"/>
                </a:solidFill>
                <a:latin typeface="Merriweather" pitchFamily="2" charset="77"/>
              </a:rPr>
              <a:t>are </a:t>
            </a:r>
            <a:r>
              <a:rPr lang="en-US" sz="3200">
                <a:solidFill>
                  <a:schemeClr val="bg1"/>
                </a:solidFill>
                <a:latin typeface="Merriweather" pitchFamily="2" charset="77"/>
              </a:rPr>
              <a:t>secretly tracking individual student voting behavior </a:t>
            </a:r>
            <a:r>
              <a:rPr lang="en-US" sz="3200" dirty="0">
                <a:solidFill>
                  <a:schemeClr val="bg1"/>
                </a:solidFill>
                <a:latin typeface="Merriweather" pitchFamily="2" charset="77"/>
              </a:rPr>
              <a:t>and </a:t>
            </a:r>
            <a:r>
              <a:rPr lang="en-US" sz="3200">
                <a:solidFill>
                  <a:schemeClr val="bg1"/>
                </a:solidFill>
                <a:latin typeface="Merriweather" pitchFamily="2" charset="77"/>
              </a:rPr>
              <a:t>keeping </a:t>
            </a:r>
            <a:r>
              <a:rPr lang="en-US" sz="3200" dirty="0">
                <a:solidFill>
                  <a:schemeClr val="bg1"/>
                </a:solidFill>
                <a:latin typeface="Merriweather" pitchFamily="2" charset="77"/>
              </a:rPr>
              <a:t>a </a:t>
            </a:r>
            <a:r>
              <a:rPr lang="en-US" sz="3200">
                <a:solidFill>
                  <a:schemeClr val="bg1"/>
                </a:solidFill>
                <a:latin typeface="Merriweather" pitchFamily="2" charset="77"/>
              </a:rPr>
              <a:t>record of those  who vote the “wrong” way</a:t>
            </a:r>
            <a:r>
              <a:rPr lang="en-US" sz="3200" dirty="0">
                <a:solidFill>
                  <a:schemeClr val="bg1"/>
                </a:solidFill>
                <a:latin typeface="Merriweather" pitchFamily="2" charset="77"/>
              </a:rPr>
              <a:t>.</a:t>
            </a:r>
            <a:r>
              <a:rPr lang="en-US" sz="3200">
                <a:solidFill>
                  <a:schemeClr val="bg1"/>
                </a:solidFill>
                <a:latin typeface="Merriweather" pitchFamily="2" charset="77"/>
              </a:rPr>
              <a:t> Students should protect their privacy by not voting!</a:t>
            </a:r>
            <a:r>
              <a:rPr lang="en-US" sz="3200" dirty="0">
                <a:solidFill>
                  <a:schemeClr val="bg1"/>
                </a:solidFill>
                <a:latin typeface="Merriweather" pitchFamily="2" charset="77"/>
              </a:rPr>
              <a:t> </a:t>
            </a:r>
          </a:p>
        </p:txBody>
      </p:sp>
    </p:spTree>
    <p:extLst>
      <p:ext uri="{BB962C8B-B14F-4D97-AF65-F5344CB8AC3E}">
        <p14:creationId xmlns:p14="http://schemas.microsoft.com/office/powerpoint/2010/main" val="35156336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95482" cy="1325563"/>
          </a:xfrm>
        </p:spPr>
        <p:txBody>
          <a:bodyPr>
            <a:normAutofit/>
          </a:bodyPr>
          <a:lstStyle/>
          <a:p>
            <a:r>
              <a:rPr lang="en-US" b="1" i="1">
                <a:solidFill>
                  <a:schemeClr val="bg1"/>
                </a:solidFill>
                <a:latin typeface="Montserrat" pitchFamily="2" charset="77"/>
              </a:rPr>
              <a:t>Activity: </a:t>
            </a:r>
            <a:r>
              <a:rPr lang="en-US" sz="4000" b="1" i="1">
                <a:solidFill>
                  <a:schemeClr val="bg1"/>
                </a:solidFill>
                <a:latin typeface="Montserrat SemiBold" pitchFamily="2" charset="77"/>
              </a:rPr>
              <a:t>Scenario 3</a:t>
            </a:r>
            <a:endParaRPr lang="en-US" b="1" i="1">
              <a:solidFill>
                <a:schemeClr val="bg1"/>
              </a:solidFill>
              <a:latin typeface="Montserrat SemiBold" pitchFamily="2" charset="77"/>
            </a:endParaRPr>
          </a:p>
        </p:txBody>
      </p:sp>
      <p:sp>
        <p:nvSpPr>
          <p:cNvPr id="5" name="Content Placeholder 2">
            <a:extLst>
              <a:ext uri="{FF2B5EF4-FFF2-40B4-BE49-F238E27FC236}">
                <a16:creationId xmlns:a16="http://schemas.microsoft.com/office/drawing/2014/main" id="{75F319D7-E673-FCED-7FAA-D4A8F58CFE7C}"/>
              </a:ext>
            </a:extLst>
          </p:cNvPr>
          <p:cNvSpPr>
            <a:spLocks noGrp="1"/>
          </p:cNvSpPr>
          <p:nvPr>
            <p:ph idx="1"/>
          </p:nvPr>
        </p:nvSpPr>
        <p:spPr>
          <a:xfrm>
            <a:off x="291432" y="1354607"/>
            <a:ext cx="11695482" cy="2351117"/>
          </a:xfrm>
        </p:spPr>
        <p:txBody>
          <a:bodyPr numCol="1">
            <a:normAutofit/>
          </a:bodyPr>
          <a:lstStyle/>
          <a:p>
            <a:pPr marL="0" indent="0" fontAlgn="base">
              <a:lnSpc>
                <a:spcPct val="150000"/>
              </a:lnSpc>
              <a:buNone/>
            </a:pPr>
            <a:r>
              <a:rPr lang="en-US" sz="3200">
                <a:solidFill>
                  <a:schemeClr val="bg1"/>
                </a:solidFill>
                <a:latin typeface="Merriweather" pitchFamily="2" charset="77"/>
              </a:rPr>
              <a:t>Do you…..</a:t>
            </a:r>
          </a:p>
          <a:p>
            <a:pPr marL="0" indent="0" fontAlgn="base">
              <a:lnSpc>
                <a:spcPct val="150000"/>
              </a:lnSpc>
              <a:buNone/>
            </a:pPr>
            <a:endParaRPr lang="en-US" sz="3200">
              <a:solidFill>
                <a:schemeClr val="bg1"/>
              </a:solidFill>
              <a:latin typeface="Merriweather" pitchFamily="2" charset="77"/>
            </a:endParaRPr>
          </a:p>
        </p:txBody>
      </p:sp>
      <p:sp>
        <p:nvSpPr>
          <p:cNvPr id="6" name="Content Placeholder 2">
            <a:extLst>
              <a:ext uri="{FF2B5EF4-FFF2-40B4-BE49-F238E27FC236}">
                <a16:creationId xmlns:a16="http://schemas.microsoft.com/office/drawing/2014/main" id="{51462368-215C-BD5A-3F81-E11012C0A737}"/>
              </a:ext>
            </a:extLst>
          </p:cNvPr>
          <p:cNvSpPr txBox="1">
            <a:spLocks/>
          </p:cNvSpPr>
          <p:nvPr/>
        </p:nvSpPr>
        <p:spPr>
          <a:xfrm>
            <a:off x="291432" y="2306782"/>
            <a:ext cx="11695482" cy="4010891"/>
          </a:xfrm>
          <a:prstGeom prst="rect">
            <a:avLst/>
          </a:prstGeom>
        </p:spPr>
        <p:txBody>
          <a:bodyPr vert="horz" lIns="91440" tIns="45720" rIns="91440" bIns="45720" numCol="1" rtlCol="0">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base">
              <a:lnSpc>
                <a:spcPct val="150000"/>
              </a:lnSpc>
              <a:buFont typeface="+mj-lt"/>
              <a:buAutoNum type="arabicPeriod"/>
            </a:pPr>
            <a:r>
              <a:rPr lang="en-US" sz="3000">
                <a:solidFill>
                  <a:schemeClr val="bg1"/>
                </a:solidFill>
                <a:latin typeface="Merriweather" pitchFamily="2" charset="77"/>
              </a:rPr>
              <a:t>Share the Instagram reel and mock the celebrity for their ignorance with hilarious snark?</a:t>
            </a:r>
          </a:p>
          <a:p>
            <a:pPr marL="514350" indent="-514350" fontAlgn="base">
              <a:lnSpc>
                <a:spcPct val="150000"/>
              </a:lnSpc>
              <a:buFont typeface="+mj-lt"/>
              <a:buAutoNum type="arabicPeriod"/>
            </a:pPr>
            <a:r>
              <a:rPr lang="en-US" sz="3000">
                <a:solidFill>
                  <a:schemeClr val="bg1"/>
                </a:solidFill>
                <a:latin typeface="Merriweather" pitchFamily="2" charset="77"/>
              </a:rPr>
              <a:t>Add a comment on social media to the post in question, correcting the  false information and pointing to credible sources?</a:t>
            </a:r>
          </a:p>
          <a:p>
            <a:pPr marL="514350" indent="-514350" fontAlgn="base">
              <a:lnSpc>
                <a:spcPct val="150000"/>
              </a:lnSpc>
              <a:buFont typeface="+mj-lt"/>
              <a:buAutoNum type="arabicPeriod"/>
            </a:pPr>
            <a:r>
              <a:rPr lang="en-US" sz="3000">
                <a:solidFill>
                  <a:schemeClr val="bg1"/>
                </a:solidFill>
                <a:latin typeface="Merriweather" pitchFamily="2" charset="77"/>
              </a:rPr>
              <a:t>In a separate post, name some of the bad actor(s) behind such statements and point to more credible sources of information?</a:t>
            </a:r>
          </a:p>
          <a:p>
            <a:pPr fontAlgn="base">
              <a:lnSpc>
                <a:spcPct val="150000"/>
              </a:lnSpc>
            </a:pPr>
            <a:endParaRPr lang="en-US" sz="3000">
              <a:solidFill>
                <a:schemeClr val="bg1"/>
              </a:solidFill>
              <a:latin typeface="Merriweather" pitchFamily="2" charset="77"/>
            </a:endParaRPr>
          </a:p>
          <a:p>
            <a:pPr fontAlgn="base">
              <a:lnSpc>
                <a:spcPct val="150000"/>
              </a:lnSpc>
            </a:pPr>
            <a:endParaRPr lang="en-US" sz="3000">
              <a:solidFill>
                <a:schemeClr val="bg1"/>
              </a:solidFill>
              <a:latin typeface="Merriweather" pitchFamily="2" charset="77"/>
            </a:endParaRPr>
          </a:p>
          <a:p>
            <a:pPr marL="0" indent="0" fontAlgn="base">
              <a:lnSpc>
                <a:spcPct val="150000"/>
              </a:lnSpc>
              <a:buFont typeface="Arial" panose="020B0604020202020204" pitchFamily="34" charset="0"/>
              <a:buNone/>
            </a:pPr>
            <a:endParaRPr lang="en-US" sz="3200">
              <a:solidFill>
                <a:schemeClr val="bg1"/>
              </a:solidFill>
              <a:latin typeface="Merriweather" pitchFamily="2" charset="77"/>
            </a:endParaRPr>
          </a:p>
        </p:txBody>
      </p:sp>
      <p:sp>
        <p:nvSpPr>
          <p:cNvPr id="7" name="Content Placeholder 2">
            <a:extLst>
              <a:ext uri="{FF2B5EF4-FFF2-40B4-BE49-F238E27FC236}">
                <a16:creationId xmlns:a16="http://schemas.microsoft.com/office/drawing/2014/main" id="{CFD79E9A-CE4F-0588-EE5E-5E212A7581C7}"/>
              </a:ext>
            </a:extLst>
          </p:cNvPr>
          <p:cNvSpPr txBox="1">
            <a:spLocks/>
          </p:cNvSpPr>
          <p:nvPr/>
        </p:nvSpPr>
        <p:spPr>
          <a:xfrm>
            <a:off x="303462" y="4670731"/>
            <a:ext cx="11695482" cy="1453341"/>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Font typeface="Arial" panose="020B0604020202020204" pitchFamily="34" charset="0"/>
              <a:buNone/>
            </a:pPr>
            <a:endParaRPr lang="en-US" sz="3200">
              <a:solidFill>
                <a:schemeClr val="bg1"/>
              </a:solidFill>
              <a:latin typeface="Merriweather" pitchFamily="2" charset="77"/>
            </a:endParaRPr>
          </a:p>
        </p:txBody>
      </p:sp>
    </p:spTree>
    <p:extLst>
      <p:ext uri="{BB962C8B-B14F-4D97-AF65-F5344CB8AC3E}">
        <p14:creationId xmlns:p14="http://schemas.microsoft.com/office/powerpoint/2010/main" val="348363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nodePh="1">
                                  <p:stCondLst>
                                    <p:cond delay="0"/>
                                  </p:stCondLst>
                                  <p:endCondLst>
                                    <p:cond evt="begin" delay="0">
                                      <p:tn val="13"/>
                                    </p:cond>
                                  </p:end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31141"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95482" cy="1325563"/>
          </a:xfrm>
        </p:spPr>
        <p:txBody>
          <a:bodyPr>
            <a:normAutofit/>
          </a:bodyPr>
          <a:lstStyle/>
          <a:p>
            <a:r>
              <a:rPr lang="en-US" b="1" i="1" dirty="0">
                <a:solidFill>
                  <a:schemeClr val="bg2"/>
                </a:solidFill>
                <a:latin typeface="Montserrat" pitchFamily="2" charset="77"/>
              </a:rPr>
              <a:t>Activity: </a:t>
            </a:r>
            <a:r>
              <a:rPr lang="en-US" sz="4000" b="1" i="1" dirty="0">
                <a:solidFill>
                  <a:schemeClr val="bg1"/>
                </a:solidFill>
                <a:latin typeface="Montserrat SemiBold" pitchFamily="2" charset="77"/>
              </a:rPr>
              <a:t>Scenario 3 Response</a:t>
            </a:r>
            <a:endParaRPr lang="en-US" b="1" i="1" dirty="0">
              <a:solidFill>
                <a:schemeClr val="bg1"/>
              </a:solidFill>
              <a:latin typeface="Montserrat SemiBold" pitchFamily="2" charset="77"/>
            </a:endParaRPr>
          </a:p>
        </p:txBody>
      </p:sp>
      <p:sp>
        <p:nvSpPr>
          <p:cNvPr id="5" name="Content Placeholder 2">
            <a:extLst>
              <a:ext uri="{FF2B5EF4-FFF2-40B4-BE49-F238E27FC236}">
                <a16:creationId xmlns:a16="http://schemas.microsoft.com/office/drawing/2014/main" id="{75F319D7-E673-FCED-7FAA-D4A8F58CFE7C}"/>
              </a:ext>
            </a:extLst>
          </p:cNvPr>
          <p:cNvSpPr>
            <a:spLocks noGrp="1"/>
          </p:cNvSpPr>
          <p:nvPr>
            <p:ph idx="1"/>
          </p:nvPr>
        </p:nvSpPr>
        <p:spPr>
          <a:xfrm>
            <a:off x="7684655" y="2908867"/>
            <a:ext cx="4148116" cy="2803164"/>
          </a:xfrm>
        </p:spPr>
        <p:txBody>
          <a:bodyPr numCol="1">
            <a:normAutofit fontScale="47500" lnSpcReduction="20000"/>
          </a:bodyPr>
          <a:lstStyle/>
          <a:p>
            <a:pPr marL="0" indent="0" fontAlgn="base">
              <a:lnSpc>
                <a:spcPct val="150000"/>
              </a:lnSpc>
              <a:buNone/>
            </a:pPr>
            <a:r>
              <a:rPr lang="en-US" sz="4000" dirty="0">
                <a:solidFill>
                  <a:schemeClr val="bg1"/>
                </a:solidFill>
                <a:latin typeface="Merriweather" pitchFamily="2" charset="77"/>
              </a:rPr>
              <a:t>DO NOT share the post. DO highlight and share credible sources of information that correct the false information, </a:t>
            </a:r>
            <a:r>
              <a:rPr lang="en-US" sz="4000" i="1" dirty="0">
                <a:solidFill>
                  <a:schemeClr val="bg1"/>
                </a:solidFill>
                <a:latin typeface="Merriweather" pitchFamily="2" charset="77"/>
              </a:rPr>
              <a:t>potentially </a:t>
            </a:r>
            <a:r>
              <a:rPr lang="en-US" sz="4000" dirty="0">
                <a:solidFill>
                  <a:schemeClr val="bg1"/>
                </a:solidFill>
                <a:latin typeface="Merriweather" pitchFamily="2" charset="77"/>
              </a:rPr>
              <a:t>by commenting on the post directly. </a:t>
            </a:r>
            <a:endParaRPr lang="en-US" sz="3200" dirty="0">
              <a:solidFill>
                <a:schemeClr val="bg1"/>
              </a:solidFill>
              <a:latin typeface="Merriweather" pitchFamily="2" charset="77"/>
            </a:endParaRPr>
          </a:p>
        </p:txBody>
      </p:sp>
      <p:pic>
        <p:nvPicPr>
          <p:cNvPr id="7" name="Picture 6">
            <a:extLst>
              <a:ext uri="{FF2B5EF4-FFF2-40B4-BE49-F238E27FC236}">
                <a16:creationId xmlns:a16="http://schemas.microsoft.com/office/drawing/2014/main" id="{E02E3C2A-1580-592A-88E4-391AFAC60210}"/>
              </a:ext>
            </a:extLst>
          </p:cNvPr>
          <p:cNvPicPr>
            <a:picLocks noChangeAspect="1"/>
          </p:cNvPicPr>
          <p:nvPr/>
        </p:nvPicPr>
        <p:blipFill>
          <a:blip r:embed="rId3"/>
          <a:stretch>
            <a:fillRect/>
          </a:stretch>
        </p:blipFill>
        <p:spPr>
          <a:xfrm>
            <a:off x="279400" y="1715380"/>
            <a:ext cx="7162801" cy="4947799"/>
          </a:xfrm>
          <a:prstGeom prst="rect">
            <a:avLst/>
          </a:prstGeom>
        </p:spPr>
      </p:pic>
      <p:sp>
        <p:nvSpPr>
          <p:cNvPr id="3" name="Oval 2">
            <a:extLst>
              <a:ext uri="{FF2B5EF4-FFF2-40B4-BE49-F238E27FC236}">
                <a16:creationId xmlns:a16="http://schemas.microsoft.com/office/drawing/2014/main" id="{C8D87813-8761-C6B5-16FF-A041A14D7DA7}"/>
              </a:ext>
            </a:extLst>
          </p:cNvPr>
          <p:cNvSpPr/>
          <p:nvPr/>
        </p:nvSpPr>
        <p:spPr>
          <a:xfrm>
            <a:off x="359229" y="2584014"/>
            <a:ext cx="3995718" cy="2168460"/>
          </a:xfrm>
          <a:prstGeom prst="ellipse">
            <a:avLst/>
          </a:prstGeom>
          <a:solidFill>
            <a:schemeClr val="accent6">
              <a:alpha val="5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71718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ark&#10;&#10;Description automatically generated">
            <a:extLst>
              <a:ext uri="{FF2B5EF4-FFF2-40B4-BE49-F238E27FC236}">
                <a16:creationId xmlns:a16="http://schemas.microsoft.com/office/drawing/2014/main" id="{807D1C60-EB5A-5943-A711-EA6A96B70465}"/>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1E673A9C-C0C1-B03D-8425-16242999C550}"/>
              </a:ext>
            </a:extLst>
          </p:cNvPr>
          <p:cNvSpPr txBox="1">
            <a:spLocks/>
          </p:cNvSpPr>
          <p:nvPr/>
        </p:nvSpPr>
        <p:spPr>
          <a:xfrm>
            <a:off x="1726553" y="2899509"/>
            <a:ext cx="9202180" cy="19783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Montserrat SemiBold" pitchFamily="2" charset="77"/>
              </a:rPr>
              <a:t>Common pitfalls to avoid</a:t>
            </a:r>
          </a:p>
        </p:txBody>
      </p:sp>
    </p:spTree>
    <p:extLst>
      <p:ext uri="{BB962C8B-B14F-4D97-AF65-F5344CB8AC3E}">
        <p14:creationId xmlns:p14="http://schemas.microsoft.com/office/powerpoint/2010/main" val="33308759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Countering Disinformation: Common Pitfalls to Avoid">
            <a:hlinkClick r:id="" action="ppaction://media"/>
            <a:extLst>
              <a:ext uri="{FF2B5EF4-FFF2-40B4-BE49-F238E27FC236}">
                <a16:creationId xmlns:a16="http://schemas.microsoft.com/office/drawing/2014/main" id="{A6FCC08F-8AE0-E590-4853-A01E179BB2DE}"/>
              </a:ext>
            </a:extLst>
          </p:cNvPr>
          <p:cNvPicPr>
            <a:picLocks noRot="1" noChangeAspect="1"/>
          </p:cNvPicPr>
          <p:nvPr>
            <a:videoFile r:link="rId1"/>
          </p:nvPr>
        </p:nvPicPr>
        <p:blipFill>
          <a:blip r:embed="rId3"/>
          <a:stretch>
            <a:fillRect/>
          </a:stretch>
        </p:blipFill>
        <p:spPr>
          <a:xfrm>
            <a:off x="308758" y="159208"/>
            <a:ext cx="11574483" cy="6539583"/>
          </a:xfrm>
          <a:prstGeom prst="rect">
            <a:avLst/>
          </a:prstGeom>
        </p:spPr>
      </p:pic>
    </p:spTree>
    <p:extLst>
      <p:ext uri="{BB962C8B-B14F-4D97-AF65-F5344CB8AC3E}">
        <p14:creationId xmlns:p14="http://schemas.microsoft.com/office/powerpoint/2010/main" val="96917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lstStyle/>
          <a:p>
            <a:r>
              <a:rPr lang="en-US" sz="4400" b="1" i="1" dirty="0">
                <a:solidFill>
                  <a:schemeClr val="accent6"/>
                </a:solidFill>
                <a:latin typeface="Montserrat" pitchFamily="2" charset="77"/>
              </a:rPr>
              <a:t>Key takeaways: </a:t>
            </a:r>
            <a:r>
              <a:rPr lang="en-US" b="1" i="1" dirty="0">
                <a:latin typeface="Montserrat SemiBold"/>
              </a:rPr>
              <a:t>Common pitfalls to avoid</a:t>
            </a:r>
          </a:p>
        </p:txBody>
      </p:sp>
      <p:sp>
        <p:nvSpPr>
          <p:cNvPr id="6" name="Content Placeholder 2">
            <a:extLst>
              <a:ext uri="{FF2B5EF4-FFF2-40B4-BE49-F238E27FC236}">
                <a16:creationId xmlns:a16="http://schemas.microsoft.com/office/drawing/2014/main" id="{EB4C59C5-57C4-CC2E-667D-9B6ADDD2D1B8}"/>
              </a:ext>
            </a:extLst>
          </p:cNvPr>
          <p:cNvSpPr txBox="1">
            <a:spLocks/>
          </p:cNvSpPr>
          <p:nvPr/>
        </p:nvSpPr>
        <p:spPr>
          <a:xfrm>
            <a:off x="1676400" y="1841501"/>
            <a:ext cx="10241369" cy="6610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dirty="0">
                <a:latin typeface="Merriweather" pitchFamily="2" charset="77"/>
              </a:rPr>
              <a:t>Pitfall 1: Centering facts over storytelling</a:t>
            </a:r>
          </a:p>
        </p:txBody>
      </p:sp>
      <p:sp>
        <p:nvSpPr>
          <p:cNvPr id="7" name="Content Placeholder 2">
            <a:extLst>
              <a:ext uri="{FF2B5EF4-FFF2-40B4-BE49-F238E27FC236}">
                <a16:creationId xmlns:a16="http://schemas.microsoft.com/office/drawing/2014/main" id="{0F43D322-9CCB-5816-C31B-86648F5761C4}"/>
              </a:ext>
            </a:extLst>
          </p:cNvPr>
          <p:cNvSpPr txBox="1">
            <a:spLocks/>
          </p:cNvSpPr>
          <p:nvPr/>
        </p:nvSpPr>
        <p:spPr>
          <a:xfrm>
            <a:off x="1675423" y="2502568"/>
            <a:ext cx="10241369" cy="100998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dirty="0">
                <a:latin typeface="Merriweather" pitchFamily="2" charset="77"/>
              </a:rPr>
              <a:t>Pitfall 2: Focusing on doom and gloom stories</a:t>
            </a:r>
          </a:p>
        </p:txBody>
      </p:sp>
      <p:sp>
        <p:nvSpPr>
          <p:cNvPr id="9" name="Content Placeholder 2">
            <a:extLst>
              <a:ext uri="{FF2B5EF4-FFF2-40B4-BE49-F238E27FC236}">
                <a16:creationId xmlns:a16="http://schemas.microsoft.com/office/drawing/2014/main" id="{FEF5A962-EDF8-1CF8-C7DE-DA972DA0CDD4}"/>
              </a:ext>
            </a:extLst>
          </p:cNvPr>
          <p:cNvSpPr txBox="1">
            <a:spLocks/>
          </p:cNvSpPr>
          <p:nvPr/>
        </p:nvSpPr>
        <p:spPr>
          <a:xfrm>
            <a:off x="1675423" y="3198979"/>
            <a:ext cx="10241369" cy="97463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dirty="0">
                <a:latin typeface="Merriweather" pitchFamily="2" charset="77"/>
              </a:rPr>
              <a:t>Pitfall 3: Myth-busting and being reactive</a:t>
            </a:r>
          </a:p>
        </p:txBody>
      </p:sp>
      <p:sp>
        <p:nvSpPr>
          <p:cNvPr id="10" name="Content Placeholder 2">
            <a:extLst>
              <a:ext uri="{FF2B5EF4-FFF2-40B4-BE49-F238E27FC236}">
                <a16:creationId xmlns:a16="http://schemas.microsoft.com/office/drawing/2014/main" id="{47F73970-82DF-5FF7-A285-1D642DB5815E}"/>
              </a:ext>
            </a:extLst>
          </p:cNvPr>
          <p:cNvSpPr txBox="1">
            <a:spLocks/>
          </p:cNvSpPr>
          <p:nvPr/>
        </p:nvSpPr>
        <p:spPr>
          <a:xfrm>
            <a:off x="1702520" y="3840417"/>
            <a:ext cx="10241369" cy="8779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dirty="0">
                <a:latin typeface="Merriweather" pitchFamily="2" charset="77"/>
              </a:rPr>
              <a:t>Pitfall 4: Manipulating audiences through fear and anger</a:t>
            </a:r>
          </a:p>
        </p:txBody>
      </p:sp>
      <p:sp>
        <p:nvSpPr>
          <p:cNvPr id="11" name="Content Placeholder 2">
            <a:extLst>
              <a:ext uri="{FF2B5EF4-FFF2-40B4-BE49-F238E27FC236}">
                <a16:creationId xmlns:a16="http://schemas.microsoft.com/office/drawing/2014/main" id="{B011060A-E0F2-9A55-ED6E-16CE237BD177}"/>
              </a:ext>
            </a:extLst>
          </p:cNvPr>
          <p:cNvSpPr txBox="1">
            <a:spLocks/>
          </p:cNvSpPr>
          <p:nvPr/>
        </p:nvSpPr>
        <p:spPr>
          <a:xfrm>
            <a:off x="1702520" y="4501484"/>
            <a:ext cx="10241369" cy="7340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dirty="0">
                <a:latin typeface="Merriweather" pitchFamily="2" charset="77"/>
              </a:rPr>
              <a:t>Pitfall 5: Using the passive voice</a:t>
            </a:r>
          </a:p>
        </p:txBody>
      </p:sp>
      <p:sp>
        <p:nvSpPr>
          <p:cNvPr id="12" name="Content Placeholder 2">
            <a:extLst>
              <a:ext uri="{FF2B5EF4-FFF2-40B4-BE49-F238E27FC236}">
                <a16:creationId xmlns:a16="http://schemas.microsoft.com/office/drawing/2014/main" id="{421BD004-4F37-800A-7B83-EF2077F8884E}"/>
              </a:ext>
            </a:extLst>
          </p:cNvPr>
          <p:cNvSpPr txBox="1">
            <a:spLocks/>
          </p:cNvSpPr>
          <p:nvPr/>
        </p:nvSpPr>
        <p:spPr>
          <a:xfrm>
            <a:off x="1690488" y="5200736"/>
            <a:ext cx="10241369" cy="8748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dirty="0">
                <a:latin typeface="Merriweather" pitchFamily="2" charset="77"/>
              </a:rPr>
              <a:t>Pitfall 6: Overestimating opposition, underestimating our power</a:t>
            </a:r>
          </a:p>
        </p:txBody>
      </p:sp>
    </p:spTree>
    <p:extLst>
      <p:ext uri="{BB962C8B-B14F-4D97-AF65-F5344CB8AC3E}">
        <p14:creationId xmlns:p14="http://schemas.microsoft.com/office/powerpoint/2010/main" val="3644398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1" grpId="0"/>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95482" cy="1325563"/>
          </a:xfrm>
        </p:spPr>
        <p:txBody>
          <a:bodyPr>
            <a:normAutofit/>
          </a:bodyPr>
          <a:lstStyle/>
          <a:p>
            <a:r>
              <a:rPr lang="en-US" b="1" i="1" dirty="0">
                <a:solidFill>
                  <a:schemeClr val="bg1"/>
                </a:solidFill>
                <a:latin typeface="Montserrat" pitchFamily="2" charset="77"/>
              </a:rPr>
              <a:t>Discussion: </a:t>
            </a:r>
            <a:r>
              <a:rPr lang="en-US" sz="4000" b="1" i="1" dirty="0">
                <a:solidFill>
                  <a:schemeClr val="bg1"/>
                </a:solidFill>
                <a:latin typeface="Montserrat SemiBold" pitchFamily="2" charset="77"/>
              </a:rPr>
              <a:t>Common pitfalls to avoid </a:t>
            </a:r>
            <a:endParaRPr lang="en-US" b="1" i="1" dirty="0">
              <a:solidFill>
                <a:schemeClr val="bg1"/>
              </a:solidFill>
              <a:latin typeface="Montserrat SemiBold" pitchFamily="2" charset="77"/>
            </a:endParaRPr>
          </a:p>
        </p:txBody>
      </p:sp>
      <p:pic>
        <p:nvPicPr>
          <p:cNvPr id="6" name="Picture 5" descr="A person in a garment&#10;&#10;Description automatically generated with low confidence">
            <a:extLst>
              <a:ext uri="{FF2B5EF4-FFF2-40B4-BE49-F238E27FC236}">
                <a16:creationId xmlns:a16="http://schemas.microsoft.com/office/drawing/2014/main" id="{4FFA07BD-C8DB-C440-44E4-C7BD714A357C}"/>
              </a:ext>
            </a:extLst>
          </p:cNvPr>
          <p:cNvPicPr>
            <a:picLocks noChangeAspect="1"/>
          </p:cNvPicPr>
          <p:nvPr/>
        </p:nvPicPr>
        <p:blipFill>
          <a:blip r:embed="rId3"/>
          <a:stretch>
            <a:fillRect/>
          </a:stretch>
        </p:blipFill>
        <p:spPr>
          <a:xfrm>
            <a:off x="-701880" y="1596821"/>
            <a:ext cx="5261179" cy="5261179"/>
          </a:xfrm>
          <a:prstGeom prst="rect">
            <a:avLst/>
          </a:prstGeom>
        </p:spPr>
      </p:pic>
      <p:sp>
        <p:nvSpPr>
          <p:cNvPr id="5" name="Content Placeholder 2">
            <a:extLst>
              <a:ext uri="{FF2B5EF4-FFF2-40B4-BE49-F238E27FC236}">
                <a16:creationId xmlns:a16="http://schemas.microsoft.com/office/drawing/2014/main" id="{132ED92D-B56A-450F-945E-7ECACA726D16}"/>
              </a:ext>
            </a:extLst>
          </p:cNvPr>
          <p:cNvSpPr txBox="1">
            <a:spLocks/>
          </p:cNvSpPr>
          <p:nvPr/>
        </p:nvSpPr>
        <p:spPr>
          <a:xfrm>
            <a:off x="2971800" y="1829857"/>
            <a:ext cx="8686800" cy="4177243"/>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None/>
            </a:pPr>
            <a:r>
              <a:rPr lang="en-US" sz="3200" b="1" i="1" dirty="0">
                <a:solidFill>
                  <a:schemeClr val="bg1"/>
                </a:solidFill>
                <a:latin typeface="Montserrat" pitchFamily="2" charset="77"/>
              </a:rPr>
              <a:t>Consider the following questions:</a:t>
            </a:r>
            <a:endParaRPr lang="en-US" sz="1800" dirty="0">
              <a:solidFill>
                <a:schemeClr val="bg1"/>
              </a:solidFill>
              <a:latin typeface="Merriweather" pitchFamily="2" charset="77"/>
            </a:endParaRPr>
          </a:p>
          <a:p>
            <a:pPr marL="914400" lvl="1" indent="-457200" fontAlgn="base">
              <a:lnSpc>
                <a:spcPct val="150000"/>
              </a:lnSpc>
              <a:buFont typeface="+mj-lt"/>
              <a:buAutoNum type="arabicPeriod"/>
            </a:pPr>
            <a:r>
              <a:rPr lang="en-US" dirty="0">
                <a:solidFill>
                  <a:schemeClr val="bg1"/>
                </a:solidFill>
                <a:latin typeface="Merriweather" pitchFamily="2" charset="77"/>
              </a:rPr>
              <a:t>Have you encountered or dealt with one of the common pitfalls of responding to disinformation? </a:t>
            </a:r>
          </a:p>
          <a:p>
            <a:pPr marL="914400" lvl="1" indent="-457200" fontAlgn="base">
              <a:lnSpc>
                <a:spcPct val="150000"/>
              </a:lnSpc>
              <a:buFont typeface="+mj-lt"/>
              <a:buAutoNum type="arabicPeriod"/>
            </a:pPr>
            <a:r>
              <a:rPr lang="en-US" dirty="0">
                <a:solidFill>
                  <a:schemeClr val="bg1"/>
                </a:solidFill>
                <a:latin typeface="Merriweather" pitchFamily="2" charset="77"/>
              </a:rPr>
              <a:t>If possible, think of a specific example. How might a response have been done differently?</a:t>
            </a:r>
          </a:p>
          <a:p>
            <a:pPr marL="0" indent="0" fontAlgn="base">
              <a:lnSpc>
                <a:spcPct val="150000"/>
              </a:lnSpc>
              <a:buFont typeface="Arial" panose="020B0604020202020204" pitchFamily="34" charset="0"/>
              <a:buNone/>
            </a:pPr>
            <a:endParaRPr lang="en-US" sz="2400" dirty="0">
              <a:solidFill>
                <a:schemeClr val="bg1"/>
              </a:solidFill>
              <a:latin typeface="Merriweather" pitchFamily="2" charset="77"/>
            </a:endParaRPr>
          </a:p>
        </p:txBody>
      </p:sp>
    </p:spTree>
    <p:extLst>
      <p:ext uri="{BB962C8B-B14F-4D97-AF65-F5344CB8AC3E}">
        <p14:creationId xmlns:p14="http://schemas.microsoft.com/office/powerpoint/2010/main" val="26235303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typing on a keyboard&#10;&#10;Description automatically generated with medium confidence">
            <a:extLst>
              <a:ext uri="{FF2B5EF4-FFF2-40B4-BE49-F238E27FC236}">
                <a16:creationId xmlns:a16="http://schemas.microsoft.com/office/drawing/2014/main" id="{1BBBC97F-9188-B448-93C5-24F6FAE66E74}"/>
              </a:ext>
            </a:extLst>
          </p:cNvPr>
          <p:cNvPicPr>
            <a:picLocks noChangeAspect="1"/>
          </p:cNvPicPr>
          <p:nvPr/>
        </p:nvPicPr>
        <p:blipFill>
          <a:blip r:embed="rId3"/>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00636BD2-3129-53B0-085B-7F2F8C6E6ACA}"/>
              </a:ext>
            </a:extLst>
          </p:cNvPr>
          <p:cNvSpPr txBox="1">
            <a:spLocks/>
          </p:cNvSpPr>
          <p:nvPr/>
        </p:nvSpPr>
        <p:spPr>
          <a:xfrm>
            <a:off x="1054100" y="2899509"/>
            <a:ext cx="10395333" cy="19783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Montserrat SemiBold" pitchFamily="2" charset="77"/>
              </a:rPr>
              <a:t>Addressing common pitfalls</a:t>
            </a:r>
          </a:p>
        </p:txBody>
      </p:sp>
    </p:spTree>
    <p:extLst>
      <p:ext uri="{BB962C8B-B14F-4D97-AF65-F5344CB8AC3E}">
        <p14:creationId xmlns:p14="http://schemas.microsoft.com/office/powerpoint/2010/main" val="31013134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Countering Disinformation: Addressing Common Pitfalls">
            <a:hlinkClick r:id="" action="ppaction://media"/>
            <a:extLst>
              <a:ext uri="{FF2B5EF4-FFF2-40B4-BE49-F238E27FC236}">
                <a16:creationId xmlns:a16="http://schemas.microsoft.com/office/drawing/2014/main" id="{BAC5BF8A-9E01-61A9-1F29-6665F9667E64}"/>
              </a:ext>
            </a:extLst>
          </p:cNvPr>
          <p:cNvPicPr>
            <a:picLocks noRot="1" noChangeAspect="1"/>
          </p:cNvPicPr>
          <p:nvPr>
            <a:videoFile r:link="rId1"/>
          </p:nvPr>
        </p:nvPicPr>
        <p:blipFill>
          <a:blip r:embed="rId4"/>
          <a:stretch>
            <a:fillRect/>
          </a:stretch>
        </p:blipFill>
        <p:spPr>
          <a:xfrm>
            <a:off x="314696" y="162563"/>
            <a:ext cx="11562608" cy="6532874"/>
          </a:xfrm>
          <a:prstGeom prst="rect">
            <a:avLst/>
          </a:prstGeom>
        </p:spPr>
      </p:pic>
    </p:spTree>
    <p:extLst>
      <p:ext uri="{BB962C8B-B14F-4D97-AF65-F5344CB8AC3E}">
        <p14:creationId xmlns:p14="http://schemas.microsoft.com/office/powerpoint/2010/main" val="366883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lstStyle/>
          <a:p>
            <a:r>
              <a:rPr lang="en-US" sz="4400" b="1" i="1" dirty="0">
                <a:solidFill>
                  <a:schemeClr val="accent6"/>
                </a:solidFill>
                <a:latin typeface="Montserrat" pitchFamily="2" charset="77"/>
              </a:rPr>
              <a:t>Key takeaways: </a:t>
            </a:r>
            <a:r>
              <a:rPr lang="en-US" b="1" i="1" dirty="0">
                <a:latin typeface="Montserrat SemiBold"/>
              </a:rPr>
              <a:t>Techniques for addressing common pitfalls</a:t>
            </a:r>
          </a:p>
        </p:txBody>
      </p:sp>
      <p:sp>
        <p:nvSpPr>
          <p:cNvPr id="5" name="Content Placeholder 2">
            <a:extLst>
              <a:ext uri="{FF2B5EF4-FFF2-40B4-BE49-F238E27FC236}">
                <a16:creationId xmlns:a16="http://schemas.microsoft.com/office/drawing/2014/main" id="{0B7A9318-B5D8-7FF2-96B4-CD68DAE59912}"/>
              </a:ext>
            </a:extLst>
          </p:cNvPr>
          <p:cNvSpPr txBox="1">
            <a:spLocks/>
          </p:cNvSpPr>
          <p:nvPr/>
        </p:nvSpPr>
        <p:spPr>
          <a:xfrm>
            <a:off x="1676400" y="1715558"/>
            <a:ext cx="10241369"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b="0" i="0" dirty="0">
                <a:solidFill>
                  <a:srgbClr val="000000"/>
                </a:solidFill>
                <a:effectLst/>
                <a:latin typeface="Merriweather" panose="00000500000000000000" pitchFamily="2" charset="0"/>
              </a:rPr>
              <a:t>Instead of... Centering facts over storytelling --&gt; Use stories to illuminate collective trends. Facts are important but not enough! </a:t>
            </a:r>
            <a:endParaRPr lang="en-US" sz="2400" dirty="0">
              <a:latin typeface="Merriweather" panose="00000500000000000000" pitchFamily="2" charset="0"/>
            </a:endParaRPr>
          </a:p>
        </p:txBody>
      </p:sp>
      <p:sp>
        <p:nvSpPr>
          <p:cNvPr id="7" name="Content Placeholder 2">
            <a:extLst>
              <a:ext uri="{FF2B5EF4-FFF2-40B4-BE49-F238E27FC236}">
                <a16:creationId xmlns:a16="http://schemas.microsoft.com/office/drawing/2014/main" id="{F2C3A29F-5408-7A06-5DEF-C54D357EE0CB}"/>
              </a:ext>
            </a:extLst>
          </p:cNvPr>
          <p:cNvSpPr txBox="1">
            <a:spLocks/>
          </p:cNvSpPr>
          <p:nvPr/>
        </p:nvSpPr>
        <p:spPr>
          <a:xfrm>
            <a:off x="1675423" y="2961216"/>
            <a:ext cx="10241369"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b="0" i="0" dirty="0">
                <a:solidFill>
                  <a:srgbClr val="000000"/>
                </a:solidFill>
                <a:effectLst/>
                <a:latin typeface="Merriweather" panose="00000500000000000000" pitchFamily="2" charset="0"/>
              </a:rPr>
              <a:t>Instead of... Focusing on doom and gloom stories --&gt; Name what is but focus on what is possible. ​  </a:t>
            </a:r>
            <a:endParaRPr lang="en-US" sz="2400" dirty="0">
              <a:latin typeface="Merriweather" panose="00000500000000000000" pitchFamily="2" charset="0"/>
            </a:endParaRPr>
          </a:p>
        </p:txBody>
      </p:sp>
      <p:sp>
        <p:nvSpPr>
          <p:cNvPr id="9" name="Content Placeholder 2">
            <a:extLst>
              <a:ext uri="{FF2B5EF4-FFF2-40B4-BE49-F238E27FC236}">
                <a16:creationId xmlns:a16="http://schemas.microsoft.com/office/drawing/2014/main" id="{5C67B880-C195-9AF3-95C3-2A648387EDEE}"/>
              </a:ext>
            </a:extLst>
          </p:cNvPr>
          <p:cNvSpPr txBox="1">
            <a:spLocks/>
          </p:cNvSpPr>
          <p:nvPr/>
        </p:nvSpPr>
        <p:spPr>
          <a:xfrm>
            <a:off x="1675423" y="4286779"/>
            <a:ext cx="10241369" cy="17954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b="0" i="0" dirty="0">
                <a:solidFill>
                  <a:srgbClr val="000000"/>
                </a:solidFill>
                <a:effectLst/>
                <a:latin typeface="Merriweather" panose="00000500000000000000" pitchFamily="2" charset="0"/>
              </a:rPr>
              <a:t>Instead of... Myth-busting and being reactive --&gt; Use news cycles and real-world incidents to advance your fact-based narratives and overarching goals.​​  </a:t>
            </a:r>
            <a:endParaRPr lang="en-US" sz="2400" dirty="0">
              <a:latin typeface="Merriweather" panose="00000500000000000000" pitchFamily="2" charset="0"/>
            </a:endParaRPr>
          </a:p>
        </p:txBody>
      </p:sp>
    </p:spTree>
    <p:extLst>
      <p:ext uri="{BB962C8B-B14F-4D97-AF65-F5344CB8AC3E}">
        <p14:creationId xmlns:p14="http://schemas.microsoft.com/office/powerpoint/2010/main" val="124553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D87447-CF81-9645-BF08-2D244F8ED8EC}"/>
              </a:ext>
            </a:extLst>
          </p:cNvPr>
          <p:cNvSpPr/>
          <p:nvPr/>
        </p:nvSpPr>
        <p:spPr>
          <a:xfrm>
            <a:off x="-88900" y="-13746"/>
            <a:ext cx="12192000" cy="6871746"/>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0515600" cy="1325563"/>
          </a:xfrm>
        </p:spPr>
        <p:txBody>
          <a:bodyPr/>
          <a:lstStyle/>
          <a:p>
            <a:r>
              <a:rPr lang="en-US" b="1" i="1">
                <a:solidFill>
                  <a:schemeClr val="bg1"/>
                </a:solidFill>
                <a:latin typeface="Montserrat SemiBold" pitchFamily="2" charset="77"/>
              </a:rPr>
              <a:t>Introduction</a:t>
            </a:r>
          </a:p>
        </p:txBody>
      </p:sp>
      <p:sp>
        <p:nvSpPr>
          <p:cNvPr id="5" name="Content Placeholder 2">
            <a:extLst>
              <a:ext uri="{FF2B5EF4-FFF2-40B4-BE49-F238E27FC236}">
                <a16:creationId xmlns:a16="http://schemas.microsoft.com/office/drawing/2014/main" id="{25826479-AA6F-3F42-8BD7-B302C45DD110}"/>
              </a:ext>
            </a:extLst>
          </p:cNvPr>
          <p:cNvSpPr>
            <a:spLocks noGrp="1"/>
          </p:cNvSpPr>
          <p:nvPr>
            <p:ph idx="1"/>
          </p:nvPr>
        </p:nvSpPr>
        <p:spPr>
          <a:xfrm>
            <a:off x="798151" y="1634968"/>
            <a:ext cx="6396197" cy="670910"/>
          </a:xfrm>
        </p:spPr>
        <p:txBody>
          <a:bodyPr vert="horz" lIns="91440" tIns="45720" rIns="91440" bIns="45720" rtlCol="0" anchor="t">
            <a:normAutofit fontScale="77500" lnSpcReduction="20000"/>
          </a:bodyPr>
          <a:lstStyle/>
          <a:p>
            <a:pPr marL="0" indent="0">
              <a:lnSpc>
                <a:spcPct val="150000"/>
              </a:lnSpc>
              <a:buNone/>
            </a:pPr>
            <a:r>
              <a:rPr lang="en-US">
                <a:solidFill>
                  <a:schemeClr val="bg1"/>
                </a:solidFill>
                <a:latin typeface="Merriweather"/>
              </a:rPr>
              <a:t>[Your Name/Title]</a:t>
            </a:r>
          </a:p>
        </p:txBody>
      </p:sp>
      <p:sp>
        <p:nvSpPr>
          <p:cNvPr id="8" name="Content Placeholder 2">
            <a:extLst>
              <a:ext uri="{FF2B5EF4-FFF2-40B4-BE49-F238E27FC236}">
                <a16:creationId xmlns:a16="http://schemas.microsoft.com/office/drawing/2014/main" id="{28FB42F5-06AC-1846-81A5-AED6FEE55602}"/>
              </a:ext>
            </a:extLst>
          </p:cNvPr>
          <p:cNvSpPr txBox="1">
            <a:spLocks/>
          </p:cNvSpPr>
          <p:nvPr/>
        </p:nvSpPr>
        <p:spPr>
          <a:xfrm>
            <a:off x="798151" y="2530283"/>
            <a:ext cx="6396197" cy="67091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a:solidFill>
                  <a:schemeClr val="bg1"/>
                </a:solidFill>
                <a:latin typeface="Merriweather"/>
              </a:rPr>
              <a:t>[Your Organization or Group]</a:t>
            </a:r>
          </a:p>
        </p:txBody>
      </p:sp>
      <p:sp>
        <p:nvSpPr>
          <p:cNvPr id="4" name="Rectangle 3">
            <a:extLst>
              <a:ext uri="{FF2B5EF4-FFF2-40B4-BE49-F238E27FC236}">
                <a16:creationId xmlns:a16="http://schemas.microsoft.com/office/drawing/2014/main" id="{B5DBC3CD-0357-EF4F-AF5B-C2D5794452D9}"/>
              </a:ext>
            </a:extLst>
          </p:cNvPr>
          <p:cNvSpPr/>
          <p:nvPr/>
        </p:nvSpPr>
        <p:spPr>
          <a:xfrm>
            <a:off x="6948797" y="1503283"/>
            <a:ext cx="3161361" cy="3870973"/>
          </a:xfrm>
          <a:prstGeom prst="rect">
            <a:avLst/>
          </a:prstGeom>
          <a:noFill/>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1823B866-4059-774E-B9EC-F350C98190B5}"/>
              </a:ext>
            </a:extLst>
          </p:cNvPr>
          <p:cNvSpPr txBox="1">
            <a:spLocks/>
          </p:cNvSpPr>
          <p:nvPr/>
        </p:nvSpPr>
        <p:spPr>
          <a:xfrm>
            <a:off x="7608498" y="3106984"/>
            <a:ext cx="1898334" cy="1325563"/>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sz="2000">
                <a:solidFill>
                  <a:schemeClr val="accent6"/>
                </a:solidFill>
                <a:latin typeface="Merriweather" pitchFamily="2" charset="77"/>
              </a:rPr>
              <a:t>[Insert your photo and/or your group’s logo]</a:t>
            </a:r>
          </a:p>
        </p:txBody>
      </p:sp>
      <p:sp>
        <p:nvSpPr>
          <p:cNvPr id="10" name="Content Placeholder 2">
            <a:extLst>
              <a:ext uri="{FF2B5EF4-FFF2-40B4-BE49-F238E27FC236}">
                <a16:creationId xmlns:a16="http://schemas.microsoft.com/office/drawing/2014/main" id="{DF9C9C28-1300-EA4B-BB51-7B439A90F1A8}"/>
              </a:ext>
            </a:extLst>
          </p:cNvPr>
          <p:cNvSpPr txBox="1">
            <a:spLocks/>
          </p:cNvSpPr>
          <p:nvPr/>
        </p:nvSpPr>
        <p:spPr>
          <a:xfrm>
            <a:off x="851808" y="4502870"/>
            <a:ext cx="506207" cy="67091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a:solidFill>
                  <a:schemeClr val="bg1"/>
                </a:solidFill>
                <a:latin typeface="Merriweather" pitchFamily="2" charset="77"/>
              </a:rPr>
              <a:t>A</a:t>
            </a:r>
          </a:p>
        </p:txBody>
      </p:sp>
      <p:pic>
        <p:nvPicPr>
          <p:cNvPr id="1026" name="Picture 2">
            <a:extLst>
              <a:ext uri="{FF2B5EF4-FFF2-40B4-BE49-F238E27FC236}">
                <a16:creationId xmlns:a16="http://schemas.microsoft.com/office/drawing/2014/main" id="{A3A87BD6-3635-48EE-8BC2-C84E680565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831" y="4319380"/>
            <a:ext cx="2091350" cy="117704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a:extLst>
              <a:ext uri="{FF2B5EF4-FFF2-40B4-BE49-F238E27FC236}">
                <a16:creationId xmlns:a16="http://schemas.microsoft.com/office/drawing/2014/main" id="{45F786BB-9733-4398-BF3C-2F72C12ACE54}"/>
              </a:ext>
            </a:extLst>
          </p:cNvPr>
          <p:cNvSpPr txBox="1">
            <a:spLocks/>
          </p:cNvSpPr>
          <p:nvPr/>
        </p:nvSpPr>
        <p:spPr>
          <a:xfrm>
            <a:off x="3300003" y="4624490"/>
            <a:ext cx="1976760" cy="670910"/>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a:solidFill>
                  <a:schemeClr val="bg1"/>
                </a:solidFill>
                <a:latin typeface="Merriweather" pitchFamily="2" charset="77"/>
              </a:rPr>
              <a:t>presentation</a:t>
            </a:r>
          </a:p>
        </p:txBody>
      </p:sp>
    </p:spTree>
    <p:extLst>
      <p:ext uri="{BB962C8B-B14F-4D97-AF65-F5344CB8AC3E}">
        <p14:creationId xmlns:p14="http://schemas.microsoft.com/office/powerpoint/2010/main" val="17650976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lstStyle/>
          <a:p>
            <a:r>
              <a:rPr lang="en-US" sz="4400" b="1" i="1" dirty="0">
                <a:solidFill>
                  <a:schemeClr val="accent6"/>
                </a:solidFill>
                <a:latin typeface="Montserrat" pitchFamily="2" charset="77"/>
              </a:rPr>
              <a:t>Key takeaways: </a:t>
            </a:r>
            <a:r>
              <a:rPr lang="en-US" b="1" i="1" dirty="0">
                <a:latin typeface="Montserrat SemiBold"/>
              </a:rPr>
              <a:t>Techniques for addressing common pitfalls</a:t>
            </a:r>
          </a:p>
        </p:txBody>
      </p:sp>
      <p:sp>
        <p:nvSpPr>
          <p:cNvPr id="5" name="Content Placeholder 2">
            <a:extLst>
              <a:ext uri="{FF2B5EF4-FFF2-40B4-BE49-F238E27FC236}">
                <a16:creationId xmlns:a16="http://schemas.microsoft.com/office/drawing/2014/main" id="{0B7A9318-B5D8-7FF2-96B4-CD68DAE59912}"/>
              </a:ext>
            </a:extLst>
          </p:cNvPr>
          <p:cNvSpPr txBox="1">
            <a:spLocks/>
          </p:cNvSpPr>
          <p:nvPr/>
        </p:nvSpPr>
        <p:spPr>
          <a:xfrm>
            <a:off x="1676400" y="1715558"/>
            <a:ext cx="10241369"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b="0" i="0" dirty="0">
                <a:solidFill>
                  <a:srgbClr val="000000"/>
                </a:solidFill>
                <a:effectLst/>
                <a:latin typeface="Merriweather" panose="00000500000000000000" pitchFamily="2" charset="0"/>
              </a:rPr>
              <a:t>Instead of... Manipulating audiences through fear and anger --&gt; Meet people where they are and lead them to somewhere better.​  </a:t>
            </a:r>
            <a:endParaRPr lang="en-US" sz="2400" dirty="0">
              <a:latin typeface="Merriweather" panose="00000500000000000000" pitchFamily="2" charset="0"/>
            </a:endParaRPr>
          </a:p>
        </p:txBody>
      </p:sp>
      <p:sp>
        <p:nvSpPr>
          <p:cNvPr id="7" name="Content Placeholder 2">
            <a:extLst>
              <a:ext uri="{FF2B5EF4-FFF2-40B4-BE49-F238E27FC236}">
                <a16:creationId xmlns:a16="http://schemas.microsoft.com/office/drawing/2014/main" id="{F2C3A29F-5408-7A06-5DEF-C54D357EE0CB}"/>
              </a:ext>
            </a:extLst>
          </p:cNvPr>
          <p:cNvSpPr txBox="1">
            <a:spLocks/>
          </p:cNvSpPr>
          <p:nvPr/>
        </p:nvSpPr>
        <p:spPr>
          <a:xfrm>
            <a:off x="1675423" y="2961216"/>
            <a:ext cx="10241369" cy="13255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b="0" i="0" dirty="0">
                <a:solidFill>
                  <a:srgbClr val="000000"/>
                </a:solidFill>
                <a:effectLst/>
                <a:latin typeface="Merriweather" panose="00000500000000000000" pitchFamily="2" charset="0"/>
              </a:rPr>
              <a:t>Instead of... Using the passive voice --&gt; Name actors and systemic dynamics. ​  ​  </a:t>
            </a:r>
            <a:endParaRPr lang="en-US" sz="2400" dirty="0">
              <a:latin typeface="Merriweather" panose="00000500000000000000" pitchFamily="2" charset="0"/>
            </a:endParaRPr>
          </a:p>
        </p:txBody>
      </p:sp>
      <p:sp>
        <p:nvSpPr>
          <p:cNvPr id="9" name="Content Placeholder 2">
            <a:extLst>
              <a:ext uri="{FF2B5EF4-FFF2-40B4-BE49-F238E27FC236}">
                <a16:creationId xmlns:a16="http://schemas.microsoft.com/office/drawing/2014/main" id="{5C67B880-C195-9AF3-95C3-2A648387EDEE}"/>
              </a:ext>
            </a:extLst>
          </p:cNvPr>
          <p:cNvSpPr txBox="1">
            <a:spLocks/>
          </p:cNvSpPr>
          <p:nvPr/>
        </p:nvSpPr>
        <p:spPr>
          <a:xfrm>
            <a:off x="1675423" y="4286779"/>
            <a:ext cx="10241369" cy="17954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b="0" i="0" dirty="0">
                <a:solidFill>
                  <a:srgbClr val="000000"/>
                </a:solidFill>
                <a:effectLst/>
                <a:latin typeface="Merriweather" panose="00000500000000000000" pitchFamily="2" charset="0"/>
              </a:rPr>
              <a:t>Instead of... Overestimating opposition, underestimating our power --&gt; Speak from a position of power.​ ​​  </a:t>
            </a:r>
            <a:endParaRPr lang="en-US" sz="2400" dirty="0">
              <a:latin typeface="Merriweather" panose="00000500000000000000" pitchFamily="2" charset="0"/>
            </a:endParaRPr>
          </a:p>
        </p:txBody>
      </p:sp>
    </p:spTree>
    <p:extLst>
      <p:ext uri="{BB962C8B-B14F-4D97-AF65-F5344CB8AC3E}">
        <p14:creationId xmlns:p14="http://schemas.microsoft.com/office/powerpoint/2010/main" val="2981889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6E61F-2E03-DB4D-AFC1-9EA20EEF3BFF}"/>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2">
            <a:extLst>
              <a:ext uri="{FF2B5EF4-FFF2-40B4-BE49-F238E27FC236}">
                <a16:creationId xmlns:a16="http://schemas.microsoft.com/office/drawing/2014/main" id="{30FEBBF4-D75F-6423-26FB-D132E070FA67}"/>
              </a:ext>
            </a:extLst>
          </p:cNvPr>
          <p:cNvSpPr txBox="1">
            <a:spLocks/>
          </p:cNvSpPr>
          <p:nvPr/>
        </p:nvSpPr>
        <p:spPr>
          <a:xfrm>
            <a:off x="1868717" y="4263201"/>
            <a:ext cx="9702793" cy="2785320"/>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Font typeface="Arial" panose="020B0604020202020204" pitchFamily="34" charset="0"/>
              <a:buNone/>
            </a:pPr>
            <a:r>
              <a:rPr lang="en-US" sz="2400" i="1">
                <a:solidFill>
                  <a:schemeClr val="bg1"/>
                </a:solidFill>
                <a:latin typeface="Merriweather" pitchFamily="2" charset="77"/>
              </a:rPr>
              <a:t>On Wednesday, President Trump </a:t>
            </a:r>
            <a:r>
              <a:rPr lang="en-US" sz="2400" i="1">
                <a:solidFill>
                  <a:schemeClr val="bg1"/>
                </a:solidFill>
                <a:latin typeface="Merriweather" pitchFamily="2" charset="77"/>
                <a:hlinkClick r:id="rId4"/>
              </a:rPr>
              <a:t>attacked states like Michigan and Nevada </a:t>
            </a:r>
            <a:r>
              <a:rPr lang="en-US" sz="2400" i="1">
                <a:solidFill>
                  <a:schemeClr val="bg1"/>
                </a:solidFill>
                <a:latin typeface="Merriweather" pitchFamily="2" charset="77"/>
              </a:rPr>
              <a:t>for protecting voters’ from COVID-19 in upcoming elections by sending applications for absentee ballots.</a:t>
            </a:r>
          </a:p>
        </p:txBody>
      </p:sp>
      <p:sp>
        <p:nvSpPr>
          <p:cNvPr id="6" name="Content Placeholder 2">
            <a:extLst>
              <a:ext uri="{FF2B5EF4-FFF2-40B4-BE49-F238E27FC236}">
                <a16:creationId xmlns:a16="http://schemas.microsoft.com/office/drawing/2014/main" id="{E824D4CA-9264-4971-AB19-D3696E7A70DC}"/>
              </a:ext>
            </a:extLst>
          </p:cNvPr>
          <p:cNvSpPr txBox="1">
            <a:spLocks/>
          </p:cNvSpPr>
          <p:nvPr/>
        </p:nvSpPr>
        <p:spPr>
          <a:xfrm>
            <a:off x="1770744" y="1082120"/>
            <a:ext cx="9800767" cy="2785320"/>
          </a:xfrm>
          <a:prstGeom prst="rect">
            <a:avLst/>
          </a:prstGeom>
        </p:spPr>
        <p:txBody>
          <a:bodyPr numCol="1">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Font typeface="Arial" panose="020B0604020202020204" pitchFamily="34" charset="0"/>
              <a:buNone/>
            </a:pPr>
            <a:r>
              <a:rPr lang="en-US" sz="2400" i="1">
                <a:solidFill>
                  <a:schemeClr val="bg1"/>
                </a:solidFill>
                <a:latin typeface="Merriweather" pitchFamily="2" charset="77"/>
              </a:rPr>
              <a:t>After it was announced that registered voters in Michigan would receive applications for absentee ballots in the mail, “Trump took to Twitter to claim that the move was done ‘illegally’… Trump later </a:t>
            </a:r>
            <a:r>
              <a:rPr lang="en-US" sz="2400" i="1">
                <a:solidFill>
                  <a:schemeClr val="bg1"/>
                </a:solidFill>
                <a:latin typeface="Merriweather" pitchFamily="2" charset="77"/>
                <a:hlinkClick r:id="rId5"/>
              </a:rPr>
              <a:t>threatened to suspend federal funding</a:t>
            </a:r>
            <a:r>
              <a:rPr lang="en-US" sz="2400" i="1">
                <a:solidFill>
                  <a:schemeClr val="bg1"/>
                </a:solidFill>
                <a:latin typeface="Merriweather" pitchFamily="2" charset="77"/>
              </a:rPr>
              <a:t> to Nevada, which is holding a mail-in primary election, claiming it would create a ‘great Voter Fraud scenario’ and allow people to ‘cheat in elections,’” the Hill reports. </a:t>
            </a:r>
          </a:p>
        </p:txBody>
      </p:sp>
      <p:sp>
        <p:nvSpPr>
          <p:cNvPr id="7" name="Content Placeholder 2">
            <a:extLst>
              <a:ext uri="{FF2B5EF4-FFF2-40B4-BE49-F238E27FC236}">
                <a16:creationId xmlns:a16="http://schemas.microsoft.com/office/drawing/2014/main" id="{57F44924-A634-0A80-7E36-AAF62B6C7423}"/>
              </a:ext>
            </a:extLst>
          </p:cNvPr>
          <p:cNvSpPr txBox="1">
            <a:spLocks/>
          </p:cNvSpPr>
          <p:nvPr/>
        </p:nvSpPr>
        <p:spPr>
          <a:xfrm rot="16200000">
            <a:off x="-359320" y="1357672"/>
            <a:ext cx="2353877" cy="1265623"/>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Font typeface="Arial" panose="020B0604020202020204" pitchFamily="34" charset="0"/>
              <a:buNone/>
            </a:pPr>
            <a:r>
              <a:rPr lang="en-US" sz="3000" b="1">
                <a:solidFill>
                  <a:schemeClr val="bg1"/>
                </a:solidFill>
                <a:latin typeface="Merriweather" pitchFamily="2" charset="77"/>
              </a:rPr>
              <a:t>Replace this… </a:t>
            </a:r>
          </a:p>
        </p:txBody>
      </p:sp>
      <p:sp>
        <p:nvSpPr>
          <p:cNvPr id="9" name="Content Placeholder 2">
            <a:extLst>
              <a:ext uri="{FF2B5EF4-FFF2-40B4-BE49-F238E27FC236}">
                <a16:creationId xmlns:a16="http://schemas.microsoft.com/office/drawing/2014/main" id="{80F4DA4E-C256-62B1-7AB7-ED4A88625ACD}"/>
              </a:ext>
            </a:extLst>
          </p:cNvPr>
          <p:cNvSpPr txBox="1">
            <a:spLocks/>
          </p:cNvSpPr>
          <p:nvPr/>
        </p:nvSpPr>
        <p:spPr>
          <a:xfrm rot="16200000">
            <a:off x="163450" y="4284557"/>
            <a:ext cx="1628650" cy="1585938"/>
          </a:xfrm>
          <a:prstGeom prst="rect">
            <a:avLst/>
          </a:prstGeom>
        </p:spPr>
        <p:txBody>
          <a:bodyPr numCol="1">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Font typeface="Arial" panose="020B0604020202020204" pitchFamily="34" charset="0"/>
              <a:buNone/>
            </a:pPr>
            <a:r>
              <a:rPr lang="en-US" sz="3000" b="1">
                <a:solidFill>
                  <a:schemeClr val="bg1"/>
                </a:solidFill>
                <a:latin typeface="Merriweather" pitchFamily="2" charset="77"/>
              </a:rPr>
              <a:t>With</a:t>
            </a:r>
          </a:p>
          <a:p>
            <a:pPr marL="0" indent="0" fontAlgn="base">
              <a:lnSpc>
                <a:spcPct val="150000"/>
              </a:lnSpc>
              <a:buFont typeface="Arial" panose="020B0604020202020204" pitchFamily="34" charset="0"/>
              <a:buNone/>
            </a:pPr>
            <a:r>
              <a:rPr lang="en-US" sz="3000" b="1">
                <a:solidFill>
                  <a:schemeClr val="bg1"/>
                </a:solidFill>
                <a:latin typeface="Merriweather" pitchFamily="2" charset="77"/>
              </a:rPr>
              <a:t> this…</a:t>
            </a:r>
          </a:p>
          <a:p>
            <a:pPr marL="0" indent="0" fontAlgn="base">
              <a:lnSpc>
                <a:spcPct val="150000"/>
              </a:lnSpc>
              <a:buFont typeface="Arial" panose="020B0604020202020204" pitchFamily="34" charset="0"/>
              <a:buNone/>
            </a:pPr>
            <a:endParaRPr lang="en-US" sz="3000">
              <a:solidFill>
                <a:schemeClr val="bg1"/>
              </a:solidFill>
              <a:latin typeface="Merriweather" pitchFamily="2" charset="77"/>
            </a:endParaRPr>
          </a:p>
        </p:txBody>
      </p:sp>
      <p:sp>
        <p:nvSpPr>
          <p:cNvPr id="2" name="Title 1">
            <a:extLst>
              <a:ext uri="{FF2B5EF4-FFF2-40B4-BE49-F238E27FC236}">
                <a16:creationId xmlns:a16="http://schemas.microsoft.com/office/drawing/2014/main" id="{25455B4B-CBFB-F124-A0D6-6BC41B7D3CEC}"/>
              </a:ext>
            </a:extLst>
          </p:cNvPr>
          <p:cNvSpPr txBox="1">
            <a:spLocks/>
          </p:cNvSpPr>
          <p:nvPr/>
        </p:nvSpPr>
        <p:spPr>
          <a:xfrm>
            <a:off x="898333" y="186528"/>
            <a:ext cx="10395333" cy="89559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Montserrat SemiBold" pitchFamily="2" charset="77"/>
              </a:rPr>
              <a:t>Example: Addressing pitfalls</a:t>
            </a:r>
          </a:p>
        </p:txBody>
      </p:sp>
    </p:spTree>
    <p:extLst>
      <p:ext uri="{BB962C8B-B14F-4D97-AF65-F5344CB8AC3E}">
        <p14:creationId xmlns:p14="http://schemas.microsoft.com/office/powerpoint/2010/main" val="3406753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31141"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pic>
        <p:nvPicPr>
          <p:cNvPr id="8" name="Picture 7" descr="A picture containing person, dress&#10;&#10;Description automatically generated">
            <a:extLst>
              <a:ext uri="{FF2B5EF4-FFF2-40B4-BE49-F238E27FC236}">
                <a16:creationId xmlns:a16="http://schemas.microsoft.com/office/drawing/2014/main" id="{35C315D4-1E96-316C-2FEA-096AB71D2DEA}"/>
              </a:ext>
            </a:extLst>
          </p:cNvPr>
          <p:cNvPicPr>
            <a:picLocks noChangeAspect="1"/>
          </p:cNvPicPr>
          <p:nvPr/>
        </p:nvPicPr>
        <p:blipFill>
          <a:blip r:embed="rId3"/>
          <a:stretch>
            <a:fillRect/>
          </a:stretch>
        </p:blipFill>
        <p:spPr>
          <a:xfrm>
            <a:off x="-338204" y="2595497"/>
            <a:ext cx="4262503" cy="4262503"/>
          </a:xfrm>
          <a:prstGeom prst="rect">
            <a:avLst/>
          </a:prstGeom>
        </p:spPr>
      </p:pic>
      <p:sp>
        <p:nvSpPr>
          <p:cNvPr id="6" name="Title 1">
            <a:extLst>
              <a:ext uri="{FF2B5EF4-FFF2-40B4-BE49-F238E27FC236}">
                <a16:creationId xmlns:a16="http://schemas.microsoft.com/office/drawing/2014/main" id="{B07AC6C2-8AB4-46C2-BC75-B29FF7B691B3}"/>
              </a:ext>
            </a:extLst>
          </p:cNvPr>
          <p:cNvSpPr txBox="1">
            <a:spLocks/>
          </p:cNvSpPr>
          <p:nvPr/>
        </p:nvSpPr>
        <p:spPr>
          <a:xfrm>
            <a:off x="279400" y="500062"/>
            <a:ext cx="1169548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a:solidFill>
                  <a:schemeClr val="bg1"/>
                </a:solidFill>
                <a:latin typeface="Montserrat" pitchFamily="2" charset="77"/>
              </a:rPr>
              <a:t>Discussion: </a:t>
            </a:r>
            <a:r>
              <a:rPr lang="en-US" sz="4000" b="1" i="1" dirty="0">
                <a:solidFill>
                  <a:schemeClr val="bg1"/>
                </a:solidFill>
                <a:latin typeface="Montserrat SemiBold" pitchFamily="2" charset="77"/>
              </a:rPr>
              <a:t>Addressing common pitfalls</a:t>
            </a:r>
            <a:endParaRPr lang="en-US" b="1" i="1" dirty="0">
              <a:solidFill>
                <a:schemeClr val="bg1"/>
              </a:solidFill>
              <a:latin typeface="Montserrat SemiBold" pitchFamily="2" charset="77"/>
            </a:endParaRPr>
          </a:p>
        </p:txBody>
      </p:sp>
      <p:sp>
        <p:nvSpPr>
          <p:cNvPr id="7" name="Content Placeholder 2">
            <a:extLst>
              <a:ext uri="{FF2B5EF4-FFF2-40B4-BE49-F238E27FC236}">
                <a16:creationId xmlns:a16="http://schemas.microsoft.com/office/drawing/2014/main" id="{717872DD-0594-4208-B1A5-9354DAD56E6F}"/>
              </a:ext>
            </a:extLst>
          </p:cNvPr>
          <p:cNvSpPr txBox="1">
            <a:spLocks/>
          </p:cNvSpPr>
          <p:nvPr/>
        </p:nvSpPr>
        <p:spPr>
          <a:xfrm>
            <a:off x="2971800" y="1829857"/>
            <a:ext cx="8864600" cy="4177243"/>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fontAlgn="base">
              <a:lnSpc>
                <a:spcPct val="150000"/>
              </a:lnSpc>
              <a:buNone/>
            </a:pPr>
            <a:r>
              <a:rPr lang="en-US" dirty="0">
                <a:solidFill>
                  <a:schemeClr val="bg1"/>
                </a:solidFill>
                <a:latin typeface="Merriweather" pitchFamily="2" charset="77"/>
              </a:rPr>
              <a:t>Think of an example you’ve seen or done that responded to a specific instance of disinformation, or reuse your example from the previous section.</a:t>
            </a:r>
          </a:p>
          <a:p>
            <a:pPr lvl="2" fontAlgn="base">
              <a:lnSpc>
                <a:spcPct val="150000"/>
              </a:lnSpc>
            </a:pPr>
            <a:r>
              <a:rPr lang="en-US" sz="2800" dirty="0">
                <a:solidFill>
                  <a:schemeClr val="bg1"/>
                </a:solidFill>
                <a:latin typeface="Merriweather" pitchFamily="2" charset="77"/>
              </a:rPr>
              <a:t>Did it fall into a common pitfall? </a:t>
            </a:r>
          </a:p>
          <a:p>
            <a:pPr lvl="2" fontAlgn="base">
              <a:lnSpc>
                <a:spcPct val="150000"/>
              </a:lnSpc>
            </a:pPr>
            <a:r>
              <a:rPr lang="en-US" sz="2800" dirty="0">
                <a:solidFill>
                  <a:schemeClr val="bg1"/>
                </a:solidFill>
                <a:latin typeface="Merriweather" pitchFamily="2" charset="77"/>
              </a:rPr>
              <a:t>How could it have been done differently?</a:t>
            </a:r>
          </a:p>
        </p:txBody>
      </p:sp>
    </p:spTree>
    <p:extLst>
      <p:ext uri="{BB962C8B-B14F-4D97-AF65-F5344CB8AC3E}">
        <p14:creationId xmlns:p14="http://schemas.microsoft.com/office/powerpoint/2010/main" val="20602199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6E61F-2E03-DB4D-AFC1-9EA20EEF3BFF}"/>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A608415-7D7D-DFA9-56D3-840C23D9FC4D}"/>
              </a:ext>
            </a:extLst>
          </p:cNvPr>
          <p:cNvSpPr txBox="1">
            <a:spLocks/>
          </p:cNvSpPr>
          <p:nvPr/>
        </p:nvSpPr>
        <p:spPr>
          <a:xfrm>
            <a:off x="1726553" y="2899509"/>
            <a:ext cx="9202180" cy="19783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Montserrat SemiBold" pitchFamily="2" charset="77"/>
              </a:rPr>
              <a:t>Building Your Narrative</a:t>
            </a:r>
          </a:p>
        </p:txBody>
      </p:sp>
    </p:spTree>
    <p:extLst>
      <p:ext uri="{BB962C8B-B14F-4D97-AF65-F5344CB8AC3E}">
        <p14:creationId xmlns:p14="http://schemas.microsoft.com/office/powerpoint/2010/main" val="14384512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Countering Disinformation: Building Your Narrative">
            <a:hlinkClick r:id="" action="ppaction://media"/>
            <a:extLst>
              <a:ext uri="{FF2B5EF4-FFF2-40B4-BE49-F238E27FC236}">
                <a16:creationId xmlns:a16="http://schemas.microsoft.com/office/drawing/2014/main" id="{E41FCB54-E1E9-87E2-D1B1-608A8B081936}"/>
              </a:ext>
            </a:extLst>
          </p:cNvPr>
          <p:cNvPicPr>
            <a:picLocks noRot="1" noChangeAspect="1"/>
          </p:cNvPicPr>
          <p:nvPr>
            <a:videoFile r:link="rId1"/>
          </p:nvPr>
        </p:nvPicPr>
        <p:blipFill>
          <a:blip r:embed="rId4"/>
          <a:stretch>
            <a:fillRect/>
          </a:stretch>
        </p:blipFill>
        <p:spPr>
          <a:xfrm>
            <a:off x="237506" y="118951"/>
            <a:ext cx="11716987" cy="6620098"/>
          </a:xfrm>
          <a:prstGeom prst="rect">
            <a:avLst/>
          </a:prstGeom>
        </p:spPr>
      </p:pic>
    </p:spTree>
    <p:extLst>
      <p:ext uri="{BB962C8B-B14F-4D97-AF65-F5344CB8AC3E}">
        <p14:creationId xmlns:p14="http://schemas.microsoft.com/office/powerpoint/2010/main" val="306282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lstStyle/>
          <a:p>
            <a:r>
              <a:rPr lang="en-US" sz="4400" b="1" i="1" dirty="0">
                <a:solidFill>
                  <a:schemeClr val="accent6"/>
                </a:solidFill>
                <a:latin typeface="Montserrat" pitchFamily="2" charset="77"/>
              </a:rPr>
              <a:t>Key takeaways: </a:t>
            </a:r>
            <a:r>
              <a:rPr lang="en-US" sz="4400" b="1" i="1" dirty="0">
                <a:latin typeface="Montserrat SemiBold"/>
              </a:rPr>
              <a:t>Building your narrative</a:t>
            </a:r>
            <a:endParaRPr lang="en-US" b="1" i="1" dirty="0">
              <a:latin typeface="Montserrat SemiBold"/>
            </a:endParaRPr>
          </a:p>
        </p:txBody>
      </p:sp>
      <p:sp>
        <p:nvSpPr>
          <p:cNvPr id="6" name="Content Placeholder 2">
            <a:extLst>
              <a:ext uri="{FF2B5EF4-FFF2-40B4-BE49-F238E27FC236}">
                <a16:creationId xmlns:a16="http://schemas.microsoft.com/office/drawing/2014/main" id="{CF9DA1AB-5E63-05B3-FE1B-722832E0B3C1}"/>
              </a:ext>
            </a:extLst>
          </p:cNvPr>
          <p:cNvSpPr txBox="1">
            <a:spLocks/>
          </p:cNvSpPr>
          <p:nvPr/>
        </p:nvSpPr>
        <p:spPr>
          <a:xfrm>
            <a:off x="1676400" y="1565807"/>
            <a:ext cx="9922042" cy="353977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b="1" dirty="0">
                <a:solidFill>
                  <a:schemeClr val="accent6"/>
                </a:solidFill>
                <a:latin typeface="Merriweather" pitchFamily="2" charset="77"/>
              </a:rPr>
              <a:t>Accurate, Aspirational, Actionable</a:t>
            </a:r>
            <a:r>
              <a:rPr lang="en-US" sz="2400" dirty="0">
                <a:latin typeface="Merriweather" pitchFamily="2" charset="77"/>
              </a:rPr>
              <a:t>: The three A’s for content narratives that inoculate against disinformation</a:t>
            </a:r>
          </a:p>
          <a:p>
            <a:pPr lvl="1" fontAlgn="base">
              <a:lnSpc>
                <a:spcPct val="150000"/>
              </a:lnSpc>
            </a:pPr>
            <a:r>
              <a:rPr lang="en-US" sz="2000" dirty="0">
                <a:latin typeface="Merriweather" pitchFamily="2" charset="77"/>
              </a:rPr>
              <a:t>An </a:t>
            </a:r>
            <a:r>
              <a:rPr lang="en-US" sz="2000" b="1" dirty="0">
                <a:solidFill>
                  <a:schemeClr val="accent6"/>
                </a:solidFill>
                <a:latin typeface="Merriweather" pitchFamily="2" charset="77"/>
              </a:rPr>
              <a:t>accurate</a:t>
            </a:r>
            <a:r>
              <a:rPr lang="en-US" sz="2000" dirty="0">
                <a:latin typeface="Merriweather" pitchFamily="2" charset="77"/>
              </a:rPr>
              <a:t> message reflects truth as validated by experience and rigorous research.</a:t>
            </a:r>
          </a:p>
          <a:p>
            <a:pPr lvl="1" fontAlgn="base">
              <a:lnSpc>
                <a:spcPct val="150000"/>
              </a:lnSpc>
            </a:pPr>
            <a:r>
              <a:rPr lang="en-US" sz="2000" dirty="0">
                <a:latin typeface="Merriweather" pitchFamily="2" charset="77"/>
              </a:rPr>
              <a:t>An </a:t>
            </a:r>
            <a:r>
              <a:rPr lang="en-US" sz="2000" b="1" dirty="0">
                <a:solidFill>
                  <a:schemeClr val="accent6"/>
                </a:solidFill>
                <a:latin typeface="Merriweather" pitchFamily="2" charset="77"/>
              </a:rPr>
              <a:t>aspirational</a:t>
            </a:r>
            <a:r>
              <a:rPr lang="en-US" sz="2000" dirty="0">
                <a:latin typeface="Merriweather" pitchFamily="2" charset="77"/>
              </a:rPr>
              <a:t> message offers an attractive possible future that inspires audiences to answer your calls to action.</a:t>
            </a:r>
          </a:p>
          <a:p>
            <a:pPr lvl="1" fontAlgn="base">
              <a:lnSpc>
                <a:spcPct val="150000"/>
              </a:lnSpc>
            </a:pPr>
            <a:r>
              <a:rPr lang="en-US" sz="2000" dirty="0">
                <a:latin typeface="Merriweather" pitchFamily="2" charset="77"/>
              </a:rPr>
              <a:t>An </a:t>
            </a:r>
            <a:r>
              <a:rPr lang="en-US" sz="2000" b="1" dirty="0">
                <a:solidFill>
                  <a:schemeClr val="accent6"/>
                </a:solidFill>
                <a:latin typeface="Merriweather" pitchFamily="2" charset="77"/>
              </a:rPr>
              <a:t>actionable</a:t>
            </a:r>
            <a:r>
              <a:rPr lang="en-US" sz="2000" dirty="0">
                <a:latin typeface="Merriweather" pitchFamily="2" charset="77"/>
              </a:rPr>
              <a:t> message offers clear, practical next steps that people can take to move us closer to our desired future. </a:t>
            </a:r>
          </a:p>
          <a:p>
            <a:pPr fontAlgn="base">
              <a:lnSpc>
                <a:spcPct val="150000"/>
              </a:lnSpc>
            </a:pPr>
            <a:endParaRPr lang="en-US" sz="2400" dirty="0">
              <a:latin typeface="Merriweather" pitchFamily="2" charset="77"/>
            </a:endParaRPr>
          </a:p>
        </p:txBody>
      </p:sp>
      <p:sp>
        <p:nvSpPr>
          <p:cNvPr id="7" name="Content Placeholder 2">
            <a:extLst>
              <a:ext uri="{FF2B5EF4-FFF2-40B4-BE49-F238E27FC236}">
                <a16:creationId xmlns:a16="http://schemas.microsoft.com/office/drawing/2014/main" id="{6839CD5D-ECE2-DEC4-3C31-B2C7737C9A63}"/>
              </a:ext>
            </a:extLst>
          </p:cNvPr>
          <p:cNvSpPr txBox="1">
            <a:spLocks/>
          </p:cNvSpPr>
          <p:nvPr/>
        </p:nvSpPr>
        <p:spPr>
          <a:xfrm>
            <a:off x="1676399" y="5105582"/>
            <a:ext cx="9922041" cy="1439597"/>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50000"/>
              </a:lnSpc>
            </a:pPr>
            <a:r>
              <a:rPr lang="en-US" sz="2400" b="1" dirty="0">
                <a:solidFill>
                  <a:schemeClr val="accent6"/>
                </a:solidFill>
                <a:latin typeface="Merriweather" pitchFamily="2" charset="77"/>
              </a:rPr>
              <a:t>Replace, don’t repeat: </a:t>
            </a:r>
            <a:r>
              <a:rPr lang="en-US" sz="2400" dirty="0">
                <a:latin typeface="Merriweather" pitchFamily="2" charset="77"/>
              </a:rPr>
              <a:t>Avoid amplifying the disinformation spread by bad actors whenever possible. Replace it with accurate, aspirational, and actionable content instead.</a:t>
            </a:r>
          </a:p>
          <a:p>
            <a:pPr fontAlgn="base">
              <a:lnSpc>
                <a:spcPct val="150000"/>
              </a:lnSpc>
            </a:pPr>
            <a:endParaRPr lang="en-US" sz="2400" dirty="0">
              <a:latin typeface="Merriweather" pitchFamily="2" charset="77"/>
            </a:endParaRPr>
          </a:p>
        </p:txBody>
      </p:sp>
    </p:spTree>
    <p:extLst>
      <p:ext uri="{BB962C8B-B14F-4D97-AF65-F5344CB8AC3E}">
        <p14:creationId xmlns:p14="http://schemas.microsoft.com/office/powerpoint/2010/main" val="370052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FA949C6-98E5-E746-A2BC-4DAD428C3378}"/>
              </a:ext>
            </a:extLst>
          </p:cNvPr>
          <p:cNvSpPr/>
          <p:nvPr/>
        </p:nvSpPr>
        <p:spPr>
          <a:xfrm>
            <a:off x="0" y="0"/>
            <a:ext cx="12192000" cy="6858000"/>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3">
                  <a:lumMod val="60000"/>
                  <a:lumOff val="40000"/>
                </a:schemeClr>
              </a:solidFill>
            </a:endParaRPr>
          </a:p>
        </p:txBody>
      </p:sp>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79400" y="194997"/>
            <a:ext cx="11695482" cy="1325563"/>
          </a:xfrm>
        </p:spPr>
        <p:txBody>
          <a:bodyPr>
            <a:normAutofit/>
          </a:bodyPr>
          <a:lstStyle/>
          <a:p>
            <a:r>
              <a:rPr lang="en-US" b="1" i="1" dirty="0">
                <a:solidFill>
                  <a:schemeClr val="bg1"/>
                </a:solidFill>
                <a:latin typeface="Montserrat" pitchFamily="2" charset="77"/>
              </a:rPr>
              <a:t>Activity: </a:t>
            </a:r>
            <a:r>
              <a:rPr lang="en-US" sz="4000" b="1" i="1" dirty="0">
                <a:solidFill>
                  <a:schemeClr val="bg1"/>
                </a:solidFill>
                <a:latin typeface="Montserrat SemiBold" pitchFamily="2" charset="77"/>
              </a:rPr>
              <a:t>Build a Narrative</a:t>
            </a:r>
            <a:endParaRPr lang="en-US" b="1" i="1" dirty="0">
              <a:solidFill>
                <a:schemeClr val="bg1"/>
              </a:solidFill>
              <a:latin typeface="Montserrat SemiBold" pitchFamily="2" charset="77"/>
            </a:endParaRPr>
          </a:p>
        </p:txBody>
      </p:sp>
      <p:pic>
        <p:nvPicPr>
          <p:cNvPr id="9" name="Picture 8" descr="A picture containing person&#10;&#10;Description automatically generated">
            <a:extLst>
              <a:ext uri="{FF2B5EF4-FFF2-40B4-BE49-F238E27FC236}">
                <a16:creationId xmlns:a16="http://schemas.microsoft.com/office/drawing/2014/main" id="{14FEF09E-9325-477B-5F23-22F94F35CE45}"/>
              </a:ext>
            </a:extLst>
          </p:cNvPr>
          <p:cNvPicPr>
            <a:picLocks noChangeAspect="1"/>
          </p:cNvPicPr>
          <p:nvPr/>
        </p:nvPicPr>
        <p:blipFill>
          <a:blip r:embed="rId3"/>
          <a:stretch>
            <a:fillRect/>
          </a:stretch>
        </p:blipFill>
        <p:spPr>
          <a:xfrm flipH="1">
            <a:off x="8713868" y="3780609"/>
            <a:ext cx="3077391" cy="3077391"/>
          </a:xfrm>
          <a:prstGeom prst="rect">
            <a:avLst/>
          </a:prstGeom>
        </p:spPr>
      </p:pic>
      <p:sp>
        <p:nvSpPr>
          <p:cNvPr id="6" name="Content Placeholder 2">
            <a:extLst>
              <a:ext uri="{FF2B5EF4-FFF2-40B4-BE49-F238E27FC236}">
                <a16:creationId xmlns:a16="http://schemas.microsoft.com/office/drawing/2014/main" id="{1EEC080B-E121-47AA-A527-4CAB86F5CFCC}"/>
              </a:ext>
            </a:extLst>
          </p:cNvPr>
          <p:cNvSpPr txBox="1">
            <a:spLocks/>
          </p:cNvSpPr>
          <p:nvPr/>
        </p:nvSpPr>
        <p:spPr>
          <a:xfrm>
            <a:off x="647700" y="1715557"/>
            <a:ext cx="11327181" cy="4947445"/>
          </a:xfrm>
          <a:prstGeom prst="rect">
            <a:avLst/>
          </a:prstGeom>
        </p:spPr>
        <p:txBody>
          <a:bodyPr vert="horz" lIns="91440" tIns="45720" rIns="91440" bIns="45720" numCol="1"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None/>
            </a:pPr>
            <a:r>
              <a:rPr lang="en-US" sz="3600" b="1" i="1" dirty="0">
                <a:solidFill>
                  <a:schemeClr val="bg1"/>
                </a:solidFill>
                <a:latin typeface="Montserrat" pitchFamily="2" charset="77"/>
              </a:rPr>
              <a:t>Develop and outline a narrative using the communications techniques you’ve learned—including the three A’s (accurate, aspirational, actionable)—to counter a specific point of disinformation of your choosing.</a:t>
            </a:r>
            <a:endParaRPr lang="en-US" sz="2100" dirty="0">
              <a:solidFill>
                <a:schemeClr val="bg1"/>
              </a:solidFill>
              <a:latin typeface="Merriweather" pitchFamily="2" charset="77"/>
            </a:endParaRPr>
          </a:p>
          <a:p>
            <a:pPr marL="457200" lvl="1" indent="0" fontAlgn="base">
              <a:lnSpc>
                <a:spcPct val="150000"/>
              </a:lnSpc>
              <a:buNone/>
            </a:pPr>
            <a:endParaRPr lang="en-US" dirty="0">
              <a:solidFill>
                <a:schemeClr val="bg1"/>
              </a:solidFill>
              <a:latin typeface="Merriweather" pitchFamily="2" charset="77"/>
            </a:endParaRPr>
          </a:p>
          <a:p>
            <a:pPr marL="457200" lvl="1" indent="0" fontAlgn="base">
              <a:lnSpc>
                <a:spcPct val="150000"/>
              </a:lnSpc>
              <a:buNone/>
            </a:pPr>
            <a:r>
              <a:rPr lang="en-US" sz="2900" dirty="0">
                <a:solidFill>
                  <a:schemeClr val="bg1"/>
                </a:solidFill>
                <a:latin typeface="Merriweather" pitchFamily="2" charset="77"/>
              </a:rPr>
              <a:t>Some possibilities to consider:</a:t>
            </a:r>
          </a:p>
          <a:p>
            <a:pPr lvl="1" fontAlgn="base">
              <a:lnSpc>
                <a:spcPct val="150000"/>
              </a:lnSpc>
            </a:pPr>
            <a:r>
              <a:rPr lang="en-US" sz="2900" dirty="0">
                <a:solidFill>
                  <a:schemeClr val="bg1"/>
                </a:solidFill>
                <a:latin typeface="Merriweather" pitchFamily="2" charset="77"/>
              </a:rPr>
              <a:t>Vaccines are dangerous</a:t>
            </a:r>
          </a:p>
          <a:p>
            <a:pPr lvl="1" fontAlgn="base">
              <a:lnSpc>
                <a:spcPct val="150000"/>
              </a:lnSpc>
            </a:pPr>
            <a:r>
              <a:rPr lang="en-US" sz="2900" dirty="0">
                <a:solidFill>
                  <a:schemeClr val="bg1"/>
                </a:solidFill>
                <a:latin typeface="Merriweather" pitchFamily="2" charset="77"/>
              </a:rPr>
              <a:t>It’s too late to do anything about climate change</a:t>
            </a:r>
          </a:p>
          <a:p>
            <a:pPr lvl="1" fontAlgn="base">
              <a:lnSpc>
                <a:spcPct val="150000"/>
              </a:lnSpc>
            </a:pPr>
            <a:r>
              <a:rPr lang="en-US" sz="2900" dirty="0">
                <a:solidFill>
                  <a:schemeClr val="bg1"/>
                </a:solidFill>
                <a:latin typeface="Merriweather" pitchFamily="2" charset="77"/>
              </a:rPr>
              <a:t>Your vote doesn’t matter</a:t>
            </a:r>
          </a:p>
          <a:p>
            <a:pPr lvl="1" fontAlgn="base">
              <a:lnSpc>
                <a:spcPct val="150000"/>
              </a:lnSpc>
            </a:pPr>
            <a:endParaRPr lang="en-US" sz="2900" dirty="0">
              <a:solidFill>
                <a:schemeClr val="bg1"/>
              </a:solidFill>
              <a:latin typeface="Merriweather" pitchFamily="2" charset="77"/>
            </a:endParaRPr>
          </a:p>
          <a:p>
            <a:pPr marL="0" indent="0" fontAlgn="base">
              <a:lnSpc>
                <a:spcPct val="150000"/>
              </a:lnSpc>
              <a:buFont typeface="Arial" panose="020B0604020202020204" pitchFamily="34" charset="0"/>
              <a:buNone/>
            </a:pPr>
            <a:endParaRPr lang="en-US" sz="2400" dirty="0">
              <a:solidFill>
                <a:schemeClr val="bg1"/>
              </a:solidFill>
              <a:latin typeface="Merriweather" pitchFamily="2" charset="77"/>
            </a:endParaRPr>
          </a:p>
        </p:txBody>
      </p:sp>
    </p:spTree>
    <p:extLst>
      <p:ext uri="{BB962C8B-B14F-4D97-AF65-F5344CB8AC3E}">
        <p14:creationId xmlns:p14="http://schemas.microsoft.com/office/powerpoint/2010/main" val="10698102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ign in front of a building&#10;&#10;Description automatically generated with medium confidence">
            <a:extLst>
              <a:ext uri="{FF2B5EF4-FFF2-40B4-BE49-F238E27FC236}">
                <a16:creationId xmlns:a16="http://schemas.microsoft.com/office/drawing/2014/main" id="{CF379816-05DD-4C5D-9DC5-127E7504A3F3}"/>
              </a:ext>
            </a:extLst>
          </p:cNvPr>
          <p:cNvPicPr>
            <a:picLocks noChangeAspect="1"/>
          </p:cNvPicPr>
          <p:nvPr/>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A88282C4-C634-4F2E-8FAB-C64980CAE2B2}"/>
              </a:ext>
            </a:extLst>
          </p:cNvPr>
          <p:cNvSpPr txBox="1">
            <a:spLocks/>
          </p:cNvSpPr>
          <p:nvPr/>
        </p:nvSpPr>
        <p:spPr>
          <a:xfrm>
            <a:off x="1904353" y="2439845"/>
            <a:ext cx="9202180" cy="19783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400" b="1" i="1" dirty="0">
                <a:solidFill>
                  <a:schemeClr val="bg1"/>
                </a:solidFill>
                <a:latin typeface="Montserrat SemiBold" pitchFamily="2" charset="77"/>
              </a:rPr>
              <a:t>Voter suppression and disinformation </a:t>
            </a:r>
          </a:p>
        </p:txBody>
      </p:sp>
    </p:spTree>
    <p:extLst>
      <p:ext uri="{BB962C8B-B14F-4D97-AF65-F5344CB8AC3E}">
        <p14:creationId xmlns:p14="http://schemas.microsoft.com/office/powerpoint/2010/main" val="4149803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normAutofit/>
          </a:bodyPr>
          <a:lstStyle/>
          <a:p>
            <a:r>
              <a:rPr lang="en-US" sz="3600" b="1" i="1" dirty="0">
                <a:latin typeface="Montserrat SemiBold" pitchFamily="2" charset="77"/>
              </a:rPr>
              <a:t>Voter Suppression and Disinformation</a:t>
            </a: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1905000" y="1520560"/>
            <a:ext cx="9893300" cy="5337439"/>
          </a:xfrm>
        </p:spPr>
        <p:txBody>
          <a:bodyPr>
            <a:noAutofit/>
          </a:bodyPr>
          <a:lstStyle/>
          <a:p>
            <a:pPr fontAlgn="base">
              <a:lnSpc>
                <a:spcPct val="150000"/>
              </a:lnSpc>
            </a:pPr>
            <a:r>
              <a:rPr lang="en-US" sz="2400" dirty="0">
                <a:latin typeface="Merriweather" pitchFamily="2" charset="77"/>
              </a:rPr>
              <a:t>As elections approach, expect to see bad actors using disinformation to suppress voter participation and turnout. </a:t>
            </a:r>
          </a:p>
          <a:p>
            <a:pPr fontAlgn="base">
              <a:lnSpc>
                <a:spcPct val="150000"/>
              </a:lnSpc>
            </a:pPr>
            <a:r>
              <a:rPr lang="en-US" sz="2400" dirty="0">
                <a:latin typeface="Merriweather" pitchFamily="2" charset="77"/>
              </a:rPr>
              <a:t>Bad actors often specifically target Black, Indigenous, and other communities of color to keep them away from the polls.</a:t>
            </a:r>
          </a:p>
          <a:p>
            <a:pPr fontAlgn="base">
              <a:lnSpc>
                <a:spcPct val="150000"/>
              </a:lnSpc>
            </a:pPr>
            <a:r>
              <a:rPr lang="en-US" sz="2400" dirty="0">
                <a:latin typeface="Merriweather" pitchFamily="2" charset="77"/>
              </a:rPr>
              <a:t>A related tactic is to intim­id­ate voters with false reports of law enforce­ment pres­ence, immig­ra­tion enforce­ment actions, or elec­tion monit­or­ing by armed indi­vidu­als. </a:t>
            </a:r>
          </a:p>
          <a:p>
            <a:pPr fontAlgn="base">
              <a:lnSpc>
                <a:spcPct val="150000"/>
              </a:lnSpc>
            </a:pPr>
            <a:r>
              <a:rPr lang="en-US" sz="2400" dirty="0">
                <a:latin typeface="Merriweather" pitchFamily="2" charset="77"/>
              </a:rPr>
              <a:t>Legal remedies exist, but are often too late.</a:t>
            </a:r>
          </a:p>
        </p:txBody>
      </p:sp>
    </p:spTree>
    <p:extLst>
      <p:ext uri="{BB962C8B-B14F-4D97-AF65-F5344CB8AC3E}">
        <p14:creationId xmlns:p14="http://schemas.microsoft.com/office/powerpoint/2010/main" val="2825173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2540000" y="334697"/>
            <a:ext cx="8775700" cy="1824303"/>
          </a:xfrm>
        </p:spPr>
        <p:txBody>
          <a:bodyPr>
            <a:normAutofit/>
          </a:bodyPr>
          <a:lstStyle/>
          <a:p>
            <a:r>
              <a:rPr lang="en-US" b="1" i="1" dirty="0">
                <a:latin typeface="Montserrat SemiBold" pitchFamily="2" charset="77"/>
              </a:rPr>
              <a:t>What are the Consequences of Voter Suppression?</a:t>
            </a: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3098801" y="2743200"/>
            <a:ext cx="7213599" cy="3428999"/>
          </a:xfrm>
        </p:spPr>
        <p:txBody>
          <a:bodyPr>
            <a:noAutofit/>
          </a:bodyPr>
          <a:lstStyle/>
          <a:p>
            <a:pPr marL="0" indent="0" fontAlgn="base">
              <a:lnSpc>
                <a:spcPct val="150000"/>
              </a:lnSpc>
              <a:buNone/>
            </a:pPr>
            <a:r>
              <a:rPr lang="en-US" sz="3200" dirty="0">
                <a:latin typeface="Merriweather" pitchFamily="2" charset="77"/>
              </a:rPr>
              <a:t>Worse public health and safety outcomes, weaker environmental protections, and racist and inequitable policies.</a:t>
            </a:r>
            <a:endParaRPr lang="en-US" sz="3600" dirty="0"/>
          </a:p>
        </p:txBody>
      </p:sp>
    </p:spTree>
    <p:extLst>
      <p:ext uri="{BB962C8B-B14F-4D97-AF65-F5344CB8AC3E}">
        <p14:creationId xmlns:p14="http://schemas.microsoft.com/office/powerpoint/2010/main" val="3135939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016B96-B88D-A848-8BD9-FB33D36758F2}"/>
              </a:ext>
            </a:extLst>
          </p:cNvPr>
          <p:cNvPicPr>
            <a:picLocks noChangeAspect="1"/>
          </p:cNvPicPr>
          <p:nvPr/>
        </p:nvPicPr>
        <p:blipFill>
          <a:blip r:embed="rId3"/>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DBA09702-9134-445E-A492-6E3595F19343}"/>
              </a:ext>
            </a:extLst>
          </p:cNvPr>
          <p:cNvSpPr txBox="1">
            <a:spLocks/>
          </p:cNvSpPr>
          <p:nvPr/>
        </p:nvSpPr>
        <p:spPr>
          <a:xfrm>
            <a:off x="1726553" y="2899509"/>
            <a:ext cx="9202180" cy="197831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5400" b="1" i="1" u="none" strike="noStrike" kern="1200" cap="none" spc="0" normalizeH="0" baseline="0" noProof="0">
                <a:ln>
                  <a:noFill/>
                </a:ln>
                <a:solidFill>
                  <a:srgbClr val="FFFFFF"/>
                </a:solidFill>
                <a:effectLst/>
                <a:uLnTx/>
                <a:uFillTx/>
                <a:latin typeface="Montserrat SemiBold" pitchFamily="2" charset="77"/>
                <a:ea typeface="+mj-ea"/>
                <a:cs typeface="+mj-cs"/>
              </a:rPr>
              <a:t>Science and Democracy</a:t>
            </a:r>
          </a:p>
        </p:txBody>
      </p:sp>
    </p:spTree>
    <p:extLst>
      <p:ext uri="{BB962C8B-B14F-4D97-AF65-F5344CB8AC3E}">
        <p14:creationId xmlns:p14="http://schemas.microsoft.com/office/powerpoint/2010/main" val="26493351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normAutofit/>
          </a:bodyPr>
          <a:lstStyle/>
          <a:p>
            <a:r>
              <a:rPr lang="en-US" sz="3600" b="1" i="1" dirty="0">
                <a:latin typeface="Montserrat SemiBold" pitchFamily="2" charset="77"/>
              </a:rPr>
              <a:t>Voter Suppression and Disinformation: </a:t>
            </a:r>
            <a:r>
              <a:rPr lang="en-US" sz="3600" b="1" i="1" dirty="0">
                <a:solidFill>
                  <a:schemeClr val="accent6"/>
                </a:solidFill>
                <a:latin typeface="Montserrat SemiBold" pitchFamily="2" charset="77"/>
              </a:rPr>
              <a:t>What You Can Do About It</a:t>
            </a: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2362200" y="1931458"/>
            <a:ext cx="9385300" cy="4211712"/>
          </a:xfrm>
        </p:spPr>
        <p:txBody>
          <a:bodyPr vert="horz" lIns="91440" tIns="45720" rIns="91440" bIns="45720" rtlCol="0" anchor="t">
            <a:noAutofit/>
          </a:bodyPr>
          <a:lstStyle/>
          <a:p>
            <a:pPr fontAlgn="base">
              <a:lnSpc>
                <a:spcPct val="150000"/>
              </a:lnSpc>
            </a:pPr>
            <a:r>
              <a:rPr lang="en-US" sz="2400" dirty="0">
                <a:latin typeface="Merriweather"/>
              </a:rPr>
              <a:t>Watch for voter suppression tactics—and respond using the communications techniques you’ve learned today. </a:t>
            </a:r>
          </a:p>
          <a:p>
            <a:pPr fontAlgn="base">
              <a:lnSpc>
                <a:spcPct val="150000"/>
              </a:lnSpc>
            </a:pPr>
            <a:r>
              <a:rPr lang="en-US" sz="2400" dirty="0">
                <a:latin typeface="Merriweather"/>
              </a:rPr>
              <a:t>Use trusted sources to verify </a:t>
            </a:r>
          </a:p>
          <a:p>
            <a:pPr fontAlgn="base">
              <a:lnSpc>
                <a:spcPct val="150000"/>
              </a:lnSpc>
            </a:pPr>
            <a:r>
              <a:rPr lang="en-US" sz="2400" dirty="0">
                <a:latin typeface="Merriweather"/>
              </a:rPr>
              <a:t>Report disinformation to Election Protection: 866-OUR-VOTE.</a:t>
            </a:r>
          </a:p>
        </p:txBody>
      </p:sp>
    </p:spTree>
    <p:extLst>
      <p:ext uri="{BB962C8B-B14F-4D97-AF65-F5344CB8AC3E}">
        <p14:creationId xmlns:p14="http://schemas.microsoft.com/office/powerpoint/2010/main" val="24906001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D2383BE0-314D-2E4C-ABBC-3D37C7451413}"/>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5635500" y="2006885"/>
            <a:ext cx="10515600" cy="1325563"/>
          </a:xfrm>
        </p:spPr>
        <p:txBody>
          <a:bodyPr>
            <a:normAutofit/>
          </a:bodyPr>
          <a:lstStyle/>
          <a:p>
            <a:r>
              <a:rPr lang="en-US" sz="5400" b="1" i="1" dirty="0">
                <a:solidFill>
                  <a:schemeClr val="accent6"/>
                </a:solidFill>
                <a:latin typeface="Montserrat" pitchFamily="2" charset="77"/>
              </a:rPr>
              <a:t>Questions?</a:t>
            </a:r>
          </a:p>
        </p:txBody>
      </p:sp>
      <p:pic>
        <p:nvPicPr>
          <p:cNvPr id="7" name="Picture 6" descr="A person in a garment&#10;&#10;Description automatically generated with low confidence">
            <a:extLst>
              <a:ext uri="{FF2B5EF4-FFF2-40B4-BE49-F238E27FC236}">
                <a16:creationId xmlns:a16="http://schemas.microsoft.com/office/drawing/2014/main" id="{0DBB61A0-6638-1B4B-A34F-E619EA894A9C}"/>
              </a:ext>
            </a:extLst>
          </p:cNvPr>
          <p:cNvPicPr>
            <a:picLocks noChangeAspect="1"/>
          </p:cNvPicPr>
          <p:nvPr/>
        </p:nvPicPr>
        <p:blipFill>
          <a:blip r:embed="rId4"/>
          <a:stretch>
            <a:fillRect/>
          </a:stretch>
        </p:blipFill>
        <p:spPr>
          <a:xfrm>
            <a:off x="1441283" y="420880"/>
            <a:ext cx="6437120" cy="6437120"/>
          </a:xfrm>
          <a:prstGeom prst="rect">
            <a:avLst/>
          </a:prstGeom>
        </p:spPr>
      </p:pic>
    </p:spTree>
    <p:extLst>
      <p:ext uri="{BB962C8B-B14F-4D97-AF65-F5344CB8AC3E}">
        <p14:creationId xmlns:p14="http://schemas.microsoft.com/office/powerpoint/2010/main" val="30144292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lstStyle/>
          <a:p>
            <a:r>
              <a:rPr lang="en-US" b="1" i="1">
                <a:latin typeface="Montserrat SemiBold" pitchFamily="2" charset="77"/>
              </a:rPr>
              <a:t>Take Action!</a:t>
            </a:r>
          </a:p>
        </p:txBody>
      </p:sp>
      <p:sp>
        <p:nvSpPr>
          <p:cNvPr id="13" name="Content Placeholder 2">
            <a:extLst>
              <a:ext uri="{FF2B5EF4-FFF2-40B4-BE49-F238E27FC236}">
                <a16:creationId xmlns:a16="http://schemas.microsoft.com/office/drawing/2014/main" id="{C40CD05B-3EF9-1749-B4CF-ABC03B62E87D}"/>
              </a:ext>
            </a:extLst>
          </p:cNvPr>
          <p:cNvSpPr>
            <a:spLocks noGrp="1"/>
          </p:cNvSpPr>
          <p:nvPr>
            <p:ph idx="1"/>
          </p:nvPr>
        </p:nvSpPr>
        <p:spPr>
          <a:xfrm>
            <a:off x="2099453" y="1898318"/>
            <a:ext cx="6154613" cy="4446487"/>
          </a:xfrm>
        </p:spPr>
        <p:txBody>
          <a:bodyPr>
            <a:normAutofit/>
          </a:bodyPr>
          <a:lstStyle/>
          <a:p>
            <a:pPr marL="0" indent="0" fontAlgn="base">
              <a:lnSpc>
                <a:spcPct val="150000"/>
              </a:lnSpc>
              <a:buNone/>
            </a:pPr>
            <a:r>
              <a:rPr lang="en-US" sz="3600" b="1" i="1">
                <a:solidFill>
                  <a:schemeClr val="accent4"/>
                </a:solidFill>
                <a:latin typeface="Montserrat SemiBold" pitchFamily="2" charset="77"/>
              </a:rPr>
              <a:t>Reflect:</a:t>
            </a:r>
          </a:p>
          <a:p>
            <a:pPr fontAlgn="base">
              <a:lnSpc>
                <a:spcPct val="150000"/>
              </a:lnSpc>
            </a:pPr>
            <a:r>
              <a:rPr lang="en-US">
                <a:latin typeface="Merriweather" pitchFamily="2" charset="77"/>
              </a:rPr>
              <a:t>What did you take away from this training? Write down your plan of action.</a:t>
            </a:r>
          </a:p>
        </p:txBody>
      </p:sp>
      <p:pic>
        <p:nvPicPr>
          <p:cNvPr id="6" name="Picture 5" descr="A picture containing person, dark, dress&#10;&#10;Description automatically generated">
            <a:extLst>
              <a:ext uri="{FF2B5EF4-FFF2-40B4-BE49-F238E27FC236}">
                <a16:creationId xmlns:a16="http://schemas.microsoft.com/office/drawing/2014/main" id="{F213F3E0-A926-5043-92AA-58B908EDC3FF}"/>
              </a:ext>
            </a:extLst>
          </p:cNvPr>
          <p:cNvPicPr>
            <a:picLocks noChangeAspect="1"/>
          </p:cNvPicPr>
          <p:nvPr/>
        </p:nvPicPr>
        <p:blipFill>
          <a:blip r:embed="rId4"/>
          <a:stretch>
            <a:fillRect/>
          </a:stretch>
        </p:blipFill>
        <p:spPr>
          <a:xfrm>
            <a:off x="6844631" y="1898318"/>
            <a:ext cx="4959682" cy="4959682"/>
          </a:xfrm>
          <a:prstGeom prst="rect">
            <a:avLst/>
          </a:prstGeom>
        </p:spPr>
      </p:pic>
    </p:spTree>
    <p:extLst>
      <p:ext uri="{BB962C8B-B14F-4D97-AF65-F5344CB8AC3E}">
        <p14:creationId xmlns:p14="http://schemas.microsoft.com/office/powerpoint/2010/main" val="12358870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normAutofit/>
          </a:bodyPr>
          <a:lstStyle/>
          <a:p>
            <a:r>
              <a:rPr lang="en-US" sz="4000" b="1" i="1" dirty="0">
                <a:latin typeface="Montserrat SemiBold" pitchFamily="2" charset="77"/>
              </a:rPr>
              <a:t>Attribution</a:t>
            </a:r>
          </a:p>
        </p:txBody>
      </p:sp>
      <p:sp>
        <p:nvSpPr>
          <p:cNvPr id="4" name="Content Placeholder 2">
            <a:extLst>
              <a:ext uri="{FF2B5EF4-FFF2-40B4-BE49-F238E27FC236}">
                <a16:creationId xmlns:a16="http://schemas.microsoft.com/office/drawing/2014/main" id="{5BF1C180-5225-159B-6D5E-149822DF61CD}"/>
              </a:ext>
            </a:extLst>
          </p:cNvPr>
          <p:cNvSpPr>
            <a:spLocks noGrp="1"/>
          </p:cNvSpPr>
          <p:nvPr>
            <p:ph idx="1"/>
          </p:nvPr>
        </p:nvSpPr>
        <p:spPr>
          <a:xfrm>
            <a:off x="2018581" y="2146878"/>
            <a:ext cx="9571657" cy="4906119"/>
          </a:xfrm>
        </p:spPr>
        <p:txBody>
          <a:bodyPr>
            <a:normAutofit/>
          </a:bodyPr>
          <a:lstStyle/>
          <a:p>
            <a:pPr marL="0" indent="0" fontAlgn="base">
              <a:lnSpc>
                <a:spcPct val="150000"/>
              </a:lnSpc>
              <a:buNone/>
            </a:pPr>
            <a:r>
              <a:rPr lang="en-US" sz="2400" u="sng" dirty="0">
                <a:latin typeface="Merriweather" pitchFamily="2" charset="77"/>
              </a:rPr>
              <a:t>Sabrina Joy Stevens</a:t>
            </a:r>
            <a:r>
              <a:rPr lang="en-US" sz="2400" dirty="0">
                <a:latin typeface="Merriweather" pitchFamily="2" charset="77"/>
              </a:rPr>
              <a:t>, communications strategist and trainer​</a:t>
            </a:r>
          </a:p>
          <a:p>
            <a:pPr lvl="1" fontAlgn="base">
              <a:lnSpc>
                <a:spcPct val="150000"/>
              </a:lnSpc>
            </a:pPr>
            <a:endParaRPr lang="en-US" sz="2000" dirty="0">
              <a:latin typeface="Merriweather" pitchFamily="2" charset="77"/>
            </a:endParaRPr>
          </a:p>
          <a:p>
            <a:pPr lvl="1" fontAlgn="base">
              <a:lnSpc>
                <a:spcPct val="150000"/>
              </a:lnSpc>
            </a:pPr>
            <a:endParaRPr lang="en-US" sz="2000" dirty="0">
              <a:latin typeface="Merriweather" pitchFamily="2" charset="77"/>
            </a:endParaRPr>
          </a:p>
          <a:p>
            <a:pPr marL="0" indent="0" fontAlgn="base">
              <a:lnSpc>
                <a:spcPct val="150000"/>
              </a:lnSpc>
              <a:buNone/>
            </a:pPr>
            <a:r>
              <a:rPr lang="en-US" sz="2400" dirty="0">
                <a:latin typeface="Merriweather" pitchFamily="2" charset="77"/>
              </a:rPr>
              <a:t>Also credit to Jane </a:t>
            </a:r>
            <a:r>
              <a:rPr lang="en-US" sz="2400" dirty="0" err="1">
                <a:latin typeface="Merriweather" pitchFamily="2" charset="77"/>
              </a:rPr>
              <a:t>McAlevey’s</a:t>
            </a:r>
            <a:r>
              <a:rPr lang="en-US" sz="2400" dirty="0">
                <a:latin typeface="Merriweather" pitchFamily="2" charset="77"/>
              </a:rPr>
              <a:t> “Strike School,” based on her book </a:t>
            </a:r>
            <a:r>
              <a:rPr lang="en-US" sz="2400" i="1" dirty="0">
                <a:latin typeface="Merriweather" pitchFamily="2" charset="77"/>
              </a:rPr>
              <a:t>No Shortcuts: Organizing for Power in the New Gilded Age. ​</a:t>
            </a:r>
          </a:p>
          <a:p>
            <a:pPr marL="0" indent="0" fontAlgn="base">
              <a:lnSpc>
                <a:spcPct val="150000"/>
              </a:lnSpc>
              <a:buNone/>
            </a:pPr>
            <a:endParaRPr lang="en-US" sz="2400" dirty="0">
              <a:latin typeface="Merriweather" pitchFamily="2" charset="77"/>
            </a:endParaRPr>
          </a:p>
          <a:p>
            <a:pPr marL="0" indent="0" fontAlgn="base">
              <a:lnSpc>
                <a:spcPct val="150000"/>
              </a:lnSpc>
              <a:buNone/>
            </a:pPr>
            <a:r>
              <a:rPr lang="en-US" sz="2400" dirty="0">
                <a:latin typeface="Merriweather" pitchFamily="2" charset="77"/>
              </a:rPr>
              <a:t>​</a:t>
            </a:r>
          </a:p>
        </p:txBody>
      </p:sp>
    </p:spTree>
    <p:extLst>
      <p:ext uri="{BB962C8B-B14F-4D97-AF65-F5344CB8AC3E}">
        <p14:creationId xmlns:p14="http://schemas.microsoft.com/office/powerpoint/2010/main" val="32844213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2A70D-2C95-3949-8568-2C1BDDAA909F}"/>
              </a:ext>
            </a:extLst>
          </p:cNvPr>
          <p:cNvSpPr>
            <a:spLocks noGrp="1"/>
          </p:cNvSpPr>
          <p:nvPr>
            <p:ph type="title"/>
          </p:nvPr>
        </p:nvSpPr>
        <p:spPr/>
        <p:txBody>
          <a:bodyPr/>
          <a:lstStyle/>
          <a:p>
            <a:endParaRPr lang="en-US"/>
          </a:p>
        </p:txBody>
      </p:sp>
      <p:pic>
        <p:nvPicPr>
          <p:cNvPr id="4" name="Picture 3" descr="A picture containing shape&#10;&#10;Description automatically generated">
            <a:extLst>
              <a:ext uri="{FF2B5EF4-FFF2-40B4-BE49-F238E27FC236}">
                <a16:creationId xmlns:a16="http://schemas.microsoft.com/office/drawing/2014/main" id="{3C58595D-4E2A-AC43-A82F-5E3E566C8D54}"/>
              </a:ext>
            </a:extLst>
          </p:cNvPr>
          <p:cNvPicPr>
            <a:picLocks noChangeAspect="1"/>
          </p:cNvPicPr>
          <p:nvPr/>
        </p:nvPicPr>
        <p:blipFill>
          <a:blip r:embed="rId2"/>
          <a:stretch>
            <a:fillRect/>
          </a:stretch>
        </p:blipFill>
        <p:spPr>
          <a:xfrm>
            <a:off x="-977" y="0"/>
            <a:ext cx="12192000" cy="6858000"/>
          </a:xfrm>
          <a:prstGeom prst="rect">
            <a:avLst/>
          </a:prstGeom>
        </p:spPr>
      </p:pic>
      <p:sp>
        <p:nvSpPr>
          <p:cNvPr id="3" name="Content Placeholder 2">
            <a:extLst>
              <a:ext uri="{FF2B5EF4-FFF2-40B4-BE49-F238E27FC236}">
                <a16:creationId xmlns:a16="http://schemas.microsoft.com/office/drawing/2014/main" id="{F6A2461C-82B5-C146-8008-32BF6A72A8EC}"/>
              </a:ext>
            </a:extLst>
          </p:cNvPr>
          <p:cNvSpPr>
            <a:spLocks noGrp="1"/>
          </p:cNvSpPr>
          <p:nvPr>
            <p:ph idx="1"/>
          </p:nvPr>
        </p:nvSpPr>
        <p:spPr>
          <a:xfrm>
            <a:off x="1765300" y="1860816"/>
            <a:ext cx="8674100" cy="4351338"/>
          </a:xfrm>
        </p:spPr>
        <p:txBody>
          <a:bodyPr/>
          <a:lstStyle/>
          <a:p>
            <a:pPr>
              <a:lnSpc>
                <a:spcPct val="150000"/>
              </a:lnSpc>
            </a:pPr>
            <a:r>
              <a:rPr lang="en-US">
                <a:latin typeface="Merriweather" pitchFamily="2" charset="77"/>
              </a:rPr>
              <a:t>The following slides contain assets that are available to fill in where appropriate</a:t>
            </a:r>
          </a:p>
          <a:p>
            <a:pPr>
              <a:lnSpc>
                <a:spcPct val="150000"/>
              </a:lnSpc>
            </a:pPr>
            <a:r>
              <a:rPr lang="en-US">
                <a:latin typeface="Merriweather" pitchFamily="2" charset="77"/>
              </a:rPr>
              <a:t>Hide these slides before presenting</a:t>
            </a:r>
          </a:p>
        </p:txBody>
      </p:sp>
      <p:sp>
        <p:nvSpPr>
          <p:cNvPr id="5" name="Title 1">
            <a:extLst>
              <a:ext uri="{FF2B5EF4-FFF2-40B4-BE49-F238E27FC236}">
                <a16:creationId xmlns:a16="http://schemas.microsoft.com/office/drawing/2014/main" id="{E19E840D-51B9-AB4B-A7CB-2AE50FFA4D6D}"/>
              </a:ext>
            </a:extLst>
          </p:cNvPr>
          <p:cNvSpPr txBox="1">
            <a:spLocks/>
          </p:cNvSpPr>
          <p:nvPr/>
        </p:nvSpPr>
        <p:spPr>
          <a:xfrm>
            <a:off x="1676400" y="1949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i="1">
                <a:solidFill>
                  <a:schemeClr val="accent4"/>
                </a:solidFill>
                <a:latin typeface="Montserrat" pitchFamily="2" charset="77"/>
              </a:rPr>
              <a:t>For Trainers:</a:t>
            </a:r>
            <a:r>
              <a:rPr lang="en-US" sz="3800" b="1" i="1">
                <a:solidFill>
                  <a:schemeClr val="accent4"/>
                </a:solidFill>
                <a:latin typeface="Montserrat SemiBold" pitchFamily="2" charset="77"/>
              </a:rPr>
              <a:t> </a:t>
            </a:r>
            <a:r>
              <a:rPr lang="en-US" sz="3800" b="1" i="1">
                <a:latin typeface="Montserrat SemiBold" pitchFamily="2" charset="77"/>
              </a:rPr>
              <a:t>Additional Photos/Stickers</a:t>
            </a:r>
          </a:p>
        </p:txBody>
      </p:sp>
      <p:cxnSp>
        <p:nvCxnSpPr>
          <p:cNvPr id="7" name="Straight Arrow Connector 6">
            <a:extLst>
              <a:ext uri="{FF2B5EF4-FFF2-40B4-BE49-F238E27FC236}">
                <a16:creationId xmlns:a16="http://schemas.microsoft.com/office/drawing/2014/main" id="{F79BD1C3-8A04-E94E-BCD8-5CC2C5BEDD26}"/>
              </a:ext>
            </a:extLst>
          </p:cNvPr>
          <p:cNvCxnSpPr/>
          <p:nvPr/>
        </p:nvCxnSpPr>
        <p:spPr>
          <a:xfrm>
            <a:off x="6223000" y="4546600"/>
            <a:ext cx="0" cy="1549400"/>
          </a:xfrm>
          <a:prstGeom prst="straightConnector1">
            <a:avLst/>
          </a:prstGeom>
          <a:ln w="190500">
            <a:solidFill>
              <a:schemeClr val="accent4"/>
            </a:solidFill>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13293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singing into a microphone&#10;&#10;Description automatically generated">
            <a:extLst>
              <a:ext uri="{FF2B5EF4-FFF2-40B4-BE49-F238E27FC236}">
                <a16:creationId xmlns:a16="http://schemas.microsoft.com/office/drawing/2014/main" id="{45F99B86-BC05-474A-86B9-C2EA9C4BEC54}"/>
              </a:ext>
            </a:extLst>
          </p:cNvPr>
          <p:cNvPicPr>
            <a:picLocks noChangeAspect="1"/>
          </p:cNvPicPr>
          <p:nvPr/>
        </p:nvPicPr>
        <p:blipFill>
          <a:blip r:embed="rId3"/>
          <a:stretch>
            <a:fillRect/>
          </a:stretch>
        </p:blipFill>
        <p:spPr>
          <a:xfrm>
            <a:off x="351452" y="1168206"/>
            <a:ext cx="2826957" cy="2826957"/>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01FCB10A-D6A2-F64D-8889-A26776CC8FB9}"/>
              </a:ext>
            </a:extLst>
          </p:cNvPr>
          <p:cNvPicPr>
            <a:picLocks noChangeAspect="1"/>
          </p:cNvPicPr>
          <p:nvPr/>
        </p:nvPicPr>
        <p:blipFill>
          <a:blip r:embed="rId4"/>
          <a:stretch>
            <a:fillRect/>
          </a:stretch>
        </p:blipFill>
        <p:spPr>
          <a:xfrm>
            <a:off x="8547671" y="1152442"/>
            <a:ext cx="2826957" cy="2826957"/>
          </a:xfrm>
          <a:prstGeom prst="rect">
            <a:avLst/>
          </a:prstGeom>
        </p:spPr>
      </p:pic>
      <p:pic>
        <p:nvPicPr>
          <p:cNvPr id="13" name="Picture 12" descr="A person singing into a microphone&#10;&#10;Description automatically generated">
            <a:extLst>
              <a:ext uri="{FF2B5EF4-FFF2-40B4-BE49-F238E27FC236}">
                <a16:creationId xmlns:a16="http://schemas.microsoft.com/office/drawing/2014/main" id="{9F0FC574-1674-B34C-B11B-E67D89345E1B}"/>
              </a:ext>
            </a:extLst>
          </p:cNvPr>
          <p:cNvPicPr>
            <a:picLocks noChangeAspect="1"/>
          </p:cNvPicPr>
          <p:nvPr/>
        </p:nvPicPr>
        <p:blipFill>
          <a:blip r:embed="rId5"/>
          <a:stretch>
            <a:fillRect/>
          </a:stretch>
        </p:blipFill>
        <p:spPr>
          <a:xfrm>
            <a:off x="-21842" y="3836045"/>
            <a:ext cx="2826957" cy="2826957"/>
          </a:xfrm>
          <a:prstGeom prst="rect">
            <a:avLst/>
          </a:prstGeom>
        </p:spPr>
      </p:pic>
      <p:pic>
        <p:nvPicPr>
          <p:cNvPr id="19" name="Picture 18" descr="A picture containing person, dress&#10;&#10;Description automatically generated">
            <a:extLst>
              <a:ext uri="{FF2B5EF4-FFF2-40B4-BE49-F238E27FC236}">
                <a16:creationId xmlns:a16="http://schemas.microsoft.com/office/drawing/2014/main" id="{FD9E1B95-AE1A-4041-8CB5-25C1ADADDE61}"/>
              </a:ext>
            </a:extLst>
          </p:cNvPr>
          <p:cNvPicPr>
            <a:picLocks noChangeAspect="1"/>
          </p:cNvPicPr>
          <p:nvPr/>
        </p:nvPicPr>
        <p:blipFill>
          <a:blip r:embed="rId6"/>
          <a:stretch>
            <a:fillRect/>
          </a:stretch>
        </p:blipFill>
        <p:spPr>
          <a:xfrm>
            <a:off x="5567296" y="1152442"/>
            <a:ext cx="2826957" cy="2826957"/>
          </a:xfrm>
          <a:prstGeom prst="rect">
            <a:avLst/>
          </a:prstGeom>
        </p:spPr>
      </p:pic>
      <p:pic>
        <p:nvPicPr>
          <p:cNvPr id="25" name="Picture 24" descr="A picture containing person, person, player, arm&#10;&#10;Description automatically generated">
            <a:extLst>
              <a:ext uri="{FF2B5EF4-FFF2-40B4-BE49-F238E27FC236}">
                <a16:creationId xmlns:a16="http://schemas.microsoft.com/office/drawing/2014/main" id="{EA93C123-0361-024E-8760-A35DCA142D23}"/>
              </a:ext>
            </a:extLst>
          </p:cNvPr>
          <p:cNvPicPr>
            <a:picLocks noChangeAspect="1"/>
          </p:cNvPicPr>
          <p:nvPr/>
        </p:nvPicPr>
        <p:blipFill>
          <a:blip r:embed="rId7"/>
          <a:stretch>
            <a:fillRect/>
          </a:stretch>
        </p:blipFill>
        <p:spPr>
          <a:xfrm>
            <a:off x="8645018" y="3836045"/>
            <a:ext cx="2826957" cy="2826957"/>
          </a:xfrm>
          <a:prstGeom prst="rect">
            <a:avLst/>
          </a:prstGeom>
        </p:spPr>
      </p:pic>
      <p:pic>
        <p:nvPicPr>
          <p:cNvPr id="29" name="Picture 28" descr="A person singing into a microphone&#10;&#10;Description automatically generated with medium confidence">
            <a:extLst>
              <a:ext uri="{FF2B5EF4-FFF2-40B4-BE49-F238E27FC236}">
                <a16:creationId xmlns:a16="http://schemas.microsoft.com/office/drawing/2014/main" id="{90863A6C-08FB-4F45-B206-B8DE56E2112B}"/>
              </a:ext>
            </a:extLst>
          </p:cNvPr>
          <p:cNvPicPr>
            <a:picLocks noChangeAspect="1"/>
          </p:cNvPicPr>
          <p:nvPr/>
        </p:nvPicPr>
        <p:blipFill>
          <a:blip r:embed="rId8"/>
          <a:stretch>
            <a:fillRect/>
          </a:stretch>
        </p:blipFill>
        <p:spPr>
          <a:xfrm>
            <a:off x="3035700" y="1168206"/>
            <a:ext cx="2826957" cy="2826957"/>
          </a:xfrm>
          <a:prstGeom prst="rect">
            <a:avLst/>
          </a:prstGeom>
        </p:spPr>
      </p:pic>
      <p:pic>
        <p:nvPicPr>
          <p:cNvPr id="39" name="Picture 38" descr="A picture containing person, dark, dress&#10;&#10;Description automatically generated">
            <a:extLst>
              <a:ext uri="{FF2B5EF4-FFF2-40B4-BE49-F238E27FC236}">
                <a16:creationId xmlns:a16="http://schemas.microsoft.com/office/drawing/2014/main" id="{8CDF468B-938A-0440-BFEE-FF838F29CCEA}"/>
              </a:ext>
            </a:extLst>
          </p:cNvPr>
          <p:cNvPicPr>
            <a:picLocks noChangeAspect="1"/>
          </p:cNvPicPr>
          <p:nvPr/>
        </p:nvPicPr>
        <p:blipFill>
          <a:blip r:embed="rId9"/>
          <a:stretch>
            <a:fillRect/>
          </a:stretch>
        </p:blipFill>
        <p:spPr>
          <a:xfrm>
            <a:off x="5664643" y="4002984"/>
            <a:ext cx="2667840" cy="2667840"/>
          </a:xfrm>
          <a:prstGeom prst="rect">
            <a:avLst/>
          </a:prstGeom>
        </p:spPr>
      </p:pic>
      <p:pic>
        <p:nvPicPr>
          <p:cNvPr id="45" name="Picture 44" descr="A picture containing person, pink, child&#10;&#10;Description automatically generated">
            <a:extLst>
              <a:ext uri="{FF2B5EF4-FFF2-40B4-BE49-F238E27FC236}">
                <a16:creationId xmlns:a16="http://schemas.microsoft.com/office/drawing/2014/main" id="{E7E2C383-DEAB-534B-B94C-718313BBA046}"/>
              </a:ext>
            </a:extLst>
          </p:cNvPr>
          <p:cNvPicPr>
            <a:picLocks noChangeAspect="1"/>
          </p:cNvPicPr>
          <p:nvPr/>
        </p:nvPicPr>
        <p:blipFill>
          <a:blip r:embed="rId10"/>
          <a:stretch>
            <a:fillRect/>
          </a:stretch>
        </p:blipFill>
        <p:spPr>
          <a:xfrm>
            <a:off x="2930406" y="3995163"/>
            <a:ext cx="2667840" cy="2667840"/>
          </a:xfrm>
          <a:prstGeom prst="rect">
            <a:avLst/>
          </a:prstGeom>
        </p:spPr>
      </p:pic>
      <p:sp>
        <p:nvSpPr>
          <p:cNvPr id="22" name="Title 1">
            <a:extLst>
              <a:ext uri="{FF2B5EF4-FFF2-40B4-BE49-F238E27FC236}">
                <a16:creationId xmlns:a16="http://schemas.microsoft.com/office/drawing/2014/main" id="{25C357FE-41C9-114B-878D-DF03DB3336BF}"/>
              </a:ext>
            </a:extLst>
          </p:cNvPr>
          <p:cNvSpPr txBox="1">
            <a:spLocks/>
          </p:cNvSpPr>
          <p:nvPr/>
        </p:nvSpPr>
        <p:spPr>
          <a:xfrm>
            <a:off x="437058" y="679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i="1">
                <a:solidFill>
                  <a:schemeClr val="accent4"/>
                </a:solidFill>
                <a:latin typeface="Montserrat" pitchFamily="2" charset="77"/>
              </a:rPr>
              <a:t>Stickers: </a:t>
            </a:r>
            <a:r>
              <a:rPr lang="en-US" sz="3800" b="1" i="1">
                <a:latin typeface="Montserrat" pitchFamily="2" charset="77"/>
              </a:rPr>
              <a:t>Speakers</a:t>
            </a:r>
            <a:endParaRPr lang="en-US" sz="3800" b="1" i="1">
              <a:latin typeface="Montserrat SemiBold" pitchFamily="2" charset="77"/>
            </a:endParaRPr>
          </a:p>
        </p:txBody>
      </p:sp>
    </p:spTree>
    <p:extLst>
      <p:ext uri="{BB962C8B-B14F-4D97-AF65-F5344CB8AC3E}">
        <p14:creationId xmlns:p14="http://schemas.microsoft.com/office/powerpoint/2010/main" val="36802613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ink, female&#10;&#10;Description automatically generated">
            <a:extLst>
              <a:ext uri="{FF2B5EF4-FFF2-40B4-BE49-F238E27FC236}">
                <a16:creationId xmlns:a16="http://schemas.microsoft.com/office/drawing/2014/main" id="{51900926-7DAE-9F48-9F23-28FC1B776F3D}"/>
              </a:ext>
            </a:extLst>
          </p:cNvPr>
          <p:cNvPicPr>
            <a:picLocks noChangeAspect="1"/>
          </p:cNvPicPr>
          <p:nvPr/>
        </p:nvPicPr>
        <p:blipFill>
          <a:blip r:embed="rId3"/>
          <a:stretch>
            <a:fillRect/>
          </a:stretch>
        </p:blipFill>
        <p:spPr>
          <a:xfrm>
            <a:off x="83921" y="1040330"/>
            <a:ext cx="2913407" cy="2913407"/>
          </a:xfrm>
          <a:prstGeom prst="rect">
            <a:avLst/>
          </a:prstGeom>
        </p:spPr>
      </p:pic>
      <p:pic>
        <p:nvPicPr>
          <p:cNvPr id="17" name="Picture 16" descr="A hand holding a sign&#10;&#10;Description automatically generated with medium confidence">
            <a:extLst>
              <a:ext uri="{FF2B5EF4-FFF2-40B4-BE49-F238E27FC236}">
                <a16:creationId xmlns:a16="http://schemas.microsoft.com/office/drawing/2014/main" id="{69219DB4-64B0-4645-B666-61AEE2199235}"/>
              </a:ext>
            </a:extLst>
          </p:cNvPr>
          <p:cNvPicPr>
            <a:picLocks noChangeAspect="1"/>
          </p:cNvPicPr>
          <p:nvPr/>
        </p:nvPicPr>
        <p:blipFill>
          <a:blip r:embed="rId4"/>
          <a:stretch>
            <a:fillRect/>
          </a:stretch>
        </p:blipFill>
        <p:spPr>
          <a:xfrm>
            <a:off x="5839534" y="1040330"/>
            <a:ext cx="2913407" cy="2913407"/>
          </a:xfrm>
          <a:prstGeom prst="rect">
            <a:avLst/>
          </a:prstGeom>
        </p:spPr>
      </p:pic>
      <p:pic>
        <p:nvPicPr>
          <p:cNvPr id="21" name="Picture 20" descr="A person holding a sign&#10;&#10;Description automatically generated with medium confidence">
            <a:extLst>
              <a:ext uri="{FF2B5EF4-FFF2-40B4-BE49-F238E27FC236}">
                <a16:creationId xmlns:a16="http://schemas.microsoft.com/office/drawing/2014/main" id="{525E5C93-8F3E-E443-A0F9-9BF85ED18AF8}"/>
              </a:ext>
            </a:extLst>
          </p:cNvPr>
          <p:cNvPicPr>
            <a:picLocks noChangeAspect="1"/>
          </p:cNvPicPr>
          <p:nvPr/>
        </p:nvPicPr>
        <p:blipFill>
          <a:blip r:embed="rId5"/>
          <a:stretch>
            <a:fillRect/>
          </a:stretch>
        </p:blipFill>
        <p:spPr>
          <a:xfrm>
            <a:off x="2547768" y="1040330"/>
            <a:ext cx="2913407" cy="2913407"/>
          </a:xfrm>
          <a:prstGeom prst="rect">
            <a:avLst/>
          </a:prstGeom>
        </p:spPr>
      </p:pic>
      <p:pic>
        <p:nvPicPr>
          <p:cNvPr id="31" name="Picture 30" descr="A picture containing person, sport&#10;&#10;Description automatically generated">
            <a:extLst>
              <a:ext uri="{FF2B5EF4-FFF2-40B4-BE49-F238E27FC236}">
                <a16:creationId xmlns:a16="http://schemas.microsoft.com/office/drawing/2014/main" id="{7A34E02F-9C4E-664A-A179-EFE595BBA466}"/>
              </a:ext>
            </a:extLst>
          </p:cNvPr>
          <p:cNvPicPr>
            <a:picLocks noChangeAspect="1"/>
          </p:cNvPicPr>
          <p:nvPr/>
        </p:nvPicPr>
        <p:blipFill>
          <a:blip r:embed="rId6"/>
          <a:stretch>
            <a:fillRect/>
          </a:stretch>
        </p:blipFill>
        <p:spPr>
          <a:xfrm>
            <a:off x="9055829" y="3687239"/>
            <a:ext cx="3071745" cy="3071745"/>
          </a:xfrm>
          <a:prstGeom prst="rect">
            <a:avLst/>
          </a:prstGeom>
        </p:spPr>
      </p:pic>
      <p:pic>
        <p:nvPicPr>
          <p:cNvPr id="35" name="Picture 34" descr="A person with pink hair&#10;&#10;Description automatically generated with low confidence">
            <a:extLst>
              <a:ext uri="{FF2B5EF4-FFF2-40B4-BE49-F238E27FC236}">
                <a16:creationId xmlns:a16="http://schemas.microsoft.com/office/drawing/2014/main" id="{ADD6555B-2548-CE48-9D21-51D5CFD621D3}"/>
              </a:ext>
            </a:extLst>
          </p:cNvPr>
          <p:cNvPicPr>
            <a:picLocks noChangeAspect="1"/>
          </p:cNvPicPr>
          <p:nvPr/>
        </p:nvPicPr>
        <p:blipFill>
          <a:blip r:embed="rId7"/>
          <a:stretch>
            <a:fillRect/>
          </a:stretch>
        </p:blipFill>
        <p:spPr>
          <a:xfrm>
            <a:off x="6138383" y="3693797"/>
            <a:ext cx="3071747" cy="3071747"/>
          </a:xfrm>
          <a:prstGeom prst="rect">
            <a:avLst/>
          </a:prstGeom>
        </p:spPr>
      </p:pic>
      <p:pic>
        <p:nvPicPr>
          <p:cNvPr id="37" name="Picture 36" descr="Text&#10;&#10;Description automatically generated with medium confidence">
            <a:extLst>
              <a:ext uri="{FF2B5EF4-FFF2-40B4-BE49-F238E27FC236}">
                <a16:creationId xmlns:a16="http://schemas.microsoft.com/office/drawing/2014/main" id="{6AAEA367-F7D8-3B45-841A-F4D844F01453}"/>
              </a:ext>
            </a:extLst>
          </p:cNvPr>
          <p:cNvPicPr>
            <a:picLocks noChangeAspect="1"/>
          </p:cNvPicPr>
          <p:nvPr/>
        </p:nvPicPr>
        <p:blipFill>
          <a:blip r:embed="rId8"/>
          <a:stretch>
            <a:fillRect/>
          </a:stretch>
        </p:blipFill>
        <p:spPr>
          <a:xfrm>
            <a:off x="9131300" y="881990"/>
            <a:ext cx="3071747" cy="3071747"/>
          </a:xfrm>
          <a:prstGeom prst="rect">
            <a:avLst/>
          </a:prstGeom>
        </p:spPr>
      </p:pic>
      <p:pic>
        <p:nvPicPr>
          <p:cNvPr id="43" name="Picture 42" descr="A picture containing person&#10;&#10;Description automatically generated">
            <a:extLst>
              <a:ext uri="{FF2B5EF4-FFF2-40B4-BE49-F238E27FC236}">
                <a16:creationId xmlns:a16="http://schemas.microsoft.com/office/drawing/2014/main" id="{F9918AD1-95B7-C04E-93BD-B9771871F5F2}"/>
              </a:ext>
            </a:extLst>
          </p:cNvPr>
          <p:cNvPicPr>
            <a:picLocks noChangeAspect="1"/>
          </p:cNvPicPr>
          <p:nvPr/>
        </p:nvPicPr>
        <p:blipFill>
          <a:blip r:embed="rId9"/>
          <a:stretch>
            <a:fillRect/>
          </a:stretch>
        </p:blipFill>
        <p:spPr>
          <a:xfrm>
            <a:off x="437058" y="3683536"/>
            <a:ext cx="3077391" cy="3077391"/>
          </a:xfrm>
          <a:prstGeom prst="rect">
            <a:avLst/>
          </a:prstGeom>
        </p:spPr>
      </p:pic>
      <p:pic>
        <p:nvPicPr>
          <p:cNvPr id="47" name="Picture 46" descr="A person in a garment&#10;&#10;Description automatically generated with low confidence">
            <a:extLst>
              <a:ext uri="{FF2B5EF4-FFF2-40B4-BE49-F238E27FC236}">
                <a16:creationId xmlns:a16="http://schemas.microsoft.com/office/drawing/2014/main" id="{5241EBB3-8802-C043-A7BB-50DFF902296A}"/>
              </a:ext>
            </a:extLst>
          </p:cNvPr>
          <p:cNvPicPr>
            <a:picLocks noChangeAspect="1"/>
          </p:cNvPicPr>
          <p:nvPr/>
        </p:nvPicPr>
        <p:blipFill>
          <a:blip r:embed="rId10"/>
          <a:stretch>
            <a:fillRect/>
          </a:stretch>
        </p:blipFill>
        <p:spPr>
          <a:xfrm>
            <a:off x="3379277" y="3852137"/>
            <a:ext cx="2913407" cy="2913407"/>
          </a:xfrm>
          <a:prstGeom prst="rect">
            <a:avLst/>
          </a:prstGeom>
        </p:spPr>
      </p:pic>
      <p:sp>
        <p:nvSpPr>
          <p:cNvPr id="22" name="Title 1">
            <a:extLst>
              <a:ext uri="{FF2B5EF4-FFF2-40B4-BE49-F238E27FC236}">
                <a16:creationId xmlns:a16="http://schemas.microsoft.com/office/drawing/2014/main" id="{25C357FE-41C9-114B-878D-DF03DB3336BF}"/>
              </a:ext>
            </a:extLst>
          </p:cNvPr>
          <p:cNvSpPr txBox="1">
            <a:spLocks/>
          </p:cNvSpPr>
          <p:nvPr/>
        </p:nvSpPr>
        <p:spPr>
          <a:xfrm>
            <a:off x="437058" y="1719"/>
            <a:ext cx="10515600" cy="145811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i="1">
                <a:solidFill>
                  <a:schemeClr val="accent4"/>
                </a:solidFill>
                <a:latin typeface="Montserrat" pitchFamily="2" charset="77"/>
              </a:rPr>
              <a:t>Stickers: </a:t>
            </a:r>
            <a:r>
              <a:rPr lang="en-US" sz="3800" b="1" i="1">
                <a:latin typeface="Montserrat" pitchFamily="2" charset="77"/>
              </a:rPr>
              <a:t>Demonstrating/Signs</a:t>
            </a:r>
            <a:endParaRPr lang="en-US" sz="3800" b="1" i="1">
              <a:latin typeface="Montserrat SemiBold" pitchFamily="2" charset="77"/>
            </a:endParaRPr>
          </a:p>
        </p:txBody>
      </p:sp>
    </p:spTree>
    <p:extLst>
      <p:ext uri="{BB962C8B-B14F-4D97-AF65-F5344CB8AC3E}">
        <p14:creationId xmlns:p14="http://schemas.microsoft.com/office/powerpoint/2010/main" val="37587461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9EA53402-A336-244C-974C-297BFEC575CC}"/>
              </a:ext>
            </a:extLst>
          </p:cNvPr>
          <p:cNvPicPr>
            <a:picLocks noChangeAspect="1"/>
          </p:cNvPicPr>
          <p:nvPr/>
        </p:nvPicPr>
        <p:blipFill>
          <a:blip r:embed="rId3"/>
          <a:stretch>
            <a:fillRect/>
          </a:stretch>
        </p:blipFill>
        <p:spPr>
          <a:xfrm>
            <a:off x="5355513" y="1152036"/>
            <a:ext cx="3041816" cy="3041816"/>
          </a:xfrm>
          <a:prstGeom prst="rect">
            <a:avLst/>
          </a:prstGeom>
        </p:spPr>
      </p:pic>
      <p:pic>
        <p:nvPicPr>
          <p:cNvPr id="15" name="Picture 14" descr="A picture containing person&#10;&#10;Description automatically generated">
            <a:extLst>
              <a:ext uri="{FF2B5EF4-FFF2-40B4-BE49-F238E27FC236}">
                <a16:creationId xmlns:a16="http://schemas.microsoft.com/office/drawing/2014/main" id="{62CBE6E3-B8DB-FA44-9D00-5D366CE39269}"/>
              </a:ext>
            </a:extLst>
          </p:cNvPr>
          <p:cNvPicPr>
            <a:picLocks noChangeAspect="1"/>
          </p:cNvPicPr>
          <p:nvPr/>
        </p:nvPicPr>
        <p:blipFill>
          <a:blip r:embed="rId4"/>
          <a:stretch>
            <a:fillRect/>
          </a:stretch>
        </p:blipFill>
        <p:spPr>
          <a:xfrm>
            <a:off x="2800184" y="1152036"/>
            <a:ext cx="3041816" cy="3041816"/>
          </a:xfrm>
          <a:prstGeom prst="rect">
            <a:avLst/>
          </a:prstGeom>
        </p:spPr>
      </p:pic>
      <p:pic>
        <p:nvPicPr>
          <p:cNvPr id="23" name="Picture 22" descr="A close-up of a computer chip&#10;&#10;Description automatically generated with low confidence">
            <a:extLst>
              <a:ext uri="{FF2B5EF4-FFF2-40B4-BE49-F238E27FC236}">
                <a16:creationId xmlns:a16="http://schemas.microsoft.com/office/drawing/2014/main" id="{C203FC52-5A64-1041-9215-6A9FFF510FB7}"/>
              </a:ext>
            </a:extLst>
          </p:cNvPr>
          <p:cNvPicPr>
            <a:picLocks noChangeAspect="1"/>
          </p:cNvPicPr>
          <p:nvPr/>
        </p:nvPicPr>
        <p:blipFill>
          <a:blip r:embed="rId5"/>
          <a:stretch>
            <a:fillRect/>
          </a:stretch>
        </p:blipFill>
        <p:spPr>
          <a:xfrm>
            <a:off x="212742" y="1224012"/>
            <a:ext cx="3041816" cy="3041816"/>
          </a:xfrm>
          <a:prstGeom prst="rect">
            <a:avLst/>
          </a:prstGeom>
        </p:spPr>
      </p:pic>
      <p:pic>
        <p:nvPicPr>
          <p:cNvPr id="47" name="Picture 46" descr="A person in a garment&#10;&#10;Description automatically generated with low confidence">
            <a:extLst>
              <a:ext uri="{FF2B5EF4-FFF2-40B4-BE49-F238E27FC236}">
                <a16:creationId xmlns:a16="http://schemas.microsoft.com/office/drawing/2014/main" id="{5241EBB3-8802-C043-A7BB-50DFF902296A}"/>
              </a:ext>
            </a:extLst>
          </p:cNvPr>
          <p:cNvPicPr>
            <a:picLocks noChangeAspect="1"/>
          </p:cNvPicPr>
          <p:nvPr/>
        </p:nvPicPr>
        <p:blipFill>
          <a:blip r:embed="rId6"/>
          <a:stretch>
            <a:fillRect/>
          </a:stretch>
        </p:blipFill>
        <p:spPr>
          <a:xfrm>
            <a:off x="7960913" y="1152036"/>
            <a:ext cx="3041816" cy="3041816"/>
          </a:xfrm>
          <a:prstGeom prst="rect">
            <a:avLst/>
          </a:prstGeom>
        </p:spPr>
      </p:pic>
      <p:sp>
        <p:nvSpPr>
          <p:cNvPr id="22" name="Title 1">
            <a:extLst>
              <a:ext uri="{FF2B5EF4-FFF2-40B4-BE49-F238E27FC236}">
                <a16:creationId xmlns:a16="http://schemas.microsoft.com/office/drawing/2014/main" id="{25C357FE-41C9-114B-878D-DF03DB3336BF}"/>
              </a:ext>
            </a:extLst>
          </p:cNvPr>
          <p:cNvSpPr txBox="1">
            <a:spLocks/>
          </p:cNvSpPr>
          <p:nvPr/>
        </p:nvSpPr>
        <p:spPr>
          <a:xfrm>
            <a:off x="437058" y="6799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i="1">
                <a:solidFill>
                  <a:schemeClr val="accent4"/>
                </a:solidFill>
                <a:latin typeface="Montserrat" pitchFamily="2" charset="77"/>
              </a:rPr>
              <a:t>Stickers: </a:t>
            </a:r>
            <a:r>
              <a:rPr lang="en-US" sz="3800" b="1" i="1">
                <a:latin typeface="Montserrat" pitchFamily="2" charset="77"/>
              </a:rPr>
              <a:t>Voting/Registration</a:t>
            </a:r>
            <a:endParaRPr lang="en-US" sz="3800" b="1" i="1">
              <a:latin typeface="Montserrat SemiBold" pitchFamily="2" charset="77"/>
            </a:endParaRPr>
          </a:p>
        </p:txBody>
      </p:sp>
    </p:spTree>
    <p:extLst>
      <p:ext uri="{BB962C8B-B14F-4D97-AF65-F5344CB8AC3E}">
        <p14:creationId xmlns:p14="http://schemas.microsoft.com/office/powerpoint/2010/main" val="34485577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16E61F-2E03-DB4D-AFC1-9EA20EEF3BF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217131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ark&#10;&#10;Description automatically generated">
            <a:extLst>
              <a:ext uri="{FF2B5EF4-FFF2-40B4-BE49-F238E27FC236}">
                <a16:creationId xmlns:a16="http://schemas.microsoft.com/office/drawing/2014/main" id="{38B96345-4CB2-1245-8129-278298D4F8D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68529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lstStyle/>
          <a:p>
            <a:r>
              <a:rPr lang="en-US" b="1" i="1">
                <a:latin typeface="Montserrat SemiBold" pitchFamily="2" charset="77"/>
              </a:rPr>
              <a:t>Scientists and Democracy</a:t>
            </a:r>
          </a:p>
        </p:txBody>
      </p:sp>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2018581" y="2146878"/>
            <a:ext cx="9571657" cy="4906119"/>
          </a:xfrm>
        </p:spPr>
        <p:txBody>
          <a:bodyPr>
            <a:normAutofit/>
          </a:bodyPr>
          <a:lstStyle/>
          <a:p>
            <a:pPr fontAlgn="base">
              <a:lnSpc>
                <a:spcPct val="150000"/>
              </a:lnSpc>
            </a:pPr>
            <a:r>
              <a:rPr lang="en-US" sz="2400" dirty="0">
                <a:latin typeface="Merriweather" pitchFamily="2" charset="77"/>
              </a:rPr>
              <a:t>Facts and data are not enough. We also need to protect, and sometimes even fix, our democracy so we can achieve science-based solutions. </a:t>
            </a:r>
          </a:p>
          <a:p>
            <a:pPr fontAlgn="base">
              <a:lnSpc>
                <a:spcPct val="150000"/>
              </a:lnSpc>
            </a:pPr>
            <a:r>
              <a:rPr lang="en-US" sz="2400" dirty="0">
                <a:latin typeface="Merriweather" pitchFamily="2" charset="77"/>
              </a:rPr>
              <a:t>We need more people to vote—but we also need voting to be more accessible and with fairer representation for all. ​</a:t>
            </a:r>
          </a:p>
        </p:txBody>
      </p:sp>
    </p:spTree>
    <p:extLst>
      <p:ext uri="{BB962C8B-B14F-4D97-AF65-F5344CB8AC3E}">
        <p14:creationId xmlns:p14="http://schemas.microsoft.com/office/powerpoint/2010/main" val="24828108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gn in front of a building&#10;&#10;Description automatically generated with medium confidence">
            <a:extLst>
              <a:ext uri="{FF2B5EF4-FFF2-40B4-BE49-F238E27FC236}">
                <a16:creationId xmlns:a16="http://schemas.microsoft.com/office/drawing/2014/main" id="{24CFEF4A-B00F-0840-B0C3-67EC62DF589F}"/>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288085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dark&#10;&#10;Description automatically generated">
            <a:extLst>
              <a:ext uri="{FF2B5EF4-FFF2-40B4-BE49-F238E27FC236}">
                <a16:creationId xmlns:a16="http://schemas.microsoft.com/office/drawing/2014/main" id="{A9A7E096-D8CC-5947-BA27-04ED455BC20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8062287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holding signs&#10;&#10;Description automatically generated">
            <a:extLst>
              <a:ext uri="{FF2B5EF4-FFF2-40B4-BE49-F238E27FC236}">
                <a16:creationId xmlns:a16="http://schemas.microsoft.com/office/drawing/2014/main" id="{96F7DCCF-6036-3C45-AE1D-A88F115610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575489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typing on a keyboard&#10;&#10;Description automatically generated with medium confidence">
            <a:extLst>
              <a:ext uri="{FF2B5EF4-FFF2-40B4-BE49-F238E27FC236}">
                <a16:creationId xmlns:a16="http://schemas.microsoft.com/office/drawing/2014/main" id="{1BBBC97F-9188-B448-93C5-24F6FAE66E7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4476053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ark&#10;&#10;Description automatically generated">
            <a:extLst>
              <a:ext uri="{FF2B5EF4-FFF2-40B4-BE49-F238E27FC236}">
                <a16:creationId xmlns:a16="http://schemas.microsoft.com/office/drawing/2014/main" id="{807D1C60-EB5A-5943-A711-EA6A96B70465}"/>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588034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on a piece of paper&#10;&#10;Description automatically generated with low confidence">
            <a:extLst>
              <a:ext uri="{FF2B5EF4-FFF2-40B4-BE49-F238E27FC236}">
                <a16:creationId xmlns:a16="http://schemas.microsoft.com/office/drawing/2014/main" id="{6C3F9D2B-7FFD-DC41-B950-1341935DF3B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75756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016B96-B88D-A848-8BD9-FB33D36758F2}"/>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1455486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dark&#10;&#10;Description automatically generated">
            <a:extLst>
              <a:ext uri="{FF2B5EF4-FFF2-40B4-BE49-F238E27FC236}">
                <a16:creationId xmlns:a16="http://schemas.microsoft.com/office/drawing/2014/main" id="{7A25D2A9-06A4-FC48-B6D0-537755BAE62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268561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 dark&#10;&#10;Description automatically generated">
            <a:extLst>
              <a:ext uri="{FF2B5EF4-FFF2-40B4-BE49-F238E27FC236}">
                <a16:creationId xmlns:a16="http://schemas.microsoft.com/office/drawing/2014/main" id="{A52DE4BD-C85B-5145-9942-B1BDAEAF08D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431232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building, dome&#10;&#10;Description automatically generated">
            <a:extLst>
              <a:ext uri="{FF2B5EF4-FFF2-40B4-BE49-F238E27FC236}">
                <a16:creationId xmlns:a16="http://schemas.microsoft.com/office/drawing/2014/main" id="{EDA37BB2-4CB5-BC49-9CE6-5B7DC7697D9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07410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B732DFD6-AE8B-0446-BFA9-A329332D112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EA6FA124-2343-0040-B3F4-BECC193A3248}"/>
              </a:ext>
            </a:extLst>
          </p:cNvPr>
          <p:cNvSpPr>
            <a:spLocks noGrp="1"/>
          </p:cNvSpPr>
          <p:nvPr>
            <p:ph type="title"/>
          </p:nvPr>
        </p:nvSpPr>
        <p:spPr>
          <a:xfrm>
            <a:off x="1676400" y="194997"/>
            <a:ext cx="10515600" cy="1325563"/>
          </a:xfrm>
        </p:spPr>
        <p:txBody>
          <a:bodyPr/>
          <a:lstStyle/>
          <a:p>
            <a:r>
              <a:rPr lang="en-US" b="1" i="1">
                <a:latin typeface="Montserrat SemiBold" pitchFamily="2" charset="77"/>
              </a:rPr>
              <a:t>Scientists and Democracy</a:t>
            </a:r>
          </a:p>
        </p:txBody>
      </p:sp>
      <p:pic>
        <p:nvPicPr>
          <p:cNvPr id="5" name="Picture 4" descr="A picture containing pink, female&#10;&#10;Description automatically generated">
            <a:extLst>
              <a:ext uri="{FF2B5EF4-FFF2-40B4-BE49-F238E27FC236}">
                <a16:creationId xmlns:a16="http://schemas.microsoft.com/office/drawing/2014/main" id="{096CE846-B48A-4340-8B97-C48F2EB9C4A2}"/>
              </a:ext>
            </a:extLst>
          </p:cNvPr>
          <p:cNvPicPr>
            <a:picLocks noChangeAspect="1"/>
          </p:cNvPicPr>
          <p:nvPr/>
        </p:nvPicPr>
        <p:blipFill>
          <a:blip r:embed="rId4"/>
          <a:stretch>
            <a:fillRect/>
          </a:stretch>
        </p:blipFill>
        <p:spPr>
          <a:xfrm>
            <a:off x="-302987" y="1006117"/>
            <a:ext cx="7171872" cy="7171872"/>
          </a:xfrm>
          <a:prstGeom prst="rect">
            <a:avLst/>
          </a:prstGeom>
        </p:spPr>
      </p:pic>
      <p:sp>
        <p:nvSpPr>
          <p:cNvPr id="3" name="Content Placeholder 2">
            <a:extLst>
              <a:ext uri="{FF2B5EF4-FFF2-40B4-BE49-F238E27FC236}">
                <a16:creationId xmlns:a16="http://schemas.microsoft.com/office/drawing/2014/main" id="{3691A4BA-35D2-134B-A4C9-31CF6872D9A0}"/>
              </a:ext>
            </a:extLst>
          </p:cNvPr>
          <p:cNvSpPr>
            <a:spLocks noGrp="1"/>
          </p:cNvSpPr>
          <p:nvPr>
            <p:ph idx="1"/>
          </p:nvPr>
        </p:nvSpPr>
        <p:spPr>
          <a:xfrm>
            <a:off x="5717754" y="2526677"/>
            <a:ext cx="6246719" cy="3325206"/>
          </a:xfrm>
        </p:spPr>
        <p:txBody>
          <a:bodyPr>
            <a:normAutofit fontScale="77500" lnSpcReduction="20000"/>
          </a:bodyPr>
          <a:lstStyle/>
          <a:p>
            <a:pPr fontAlgn="base">
              <a:lnSpc>
                <a:spcPct val="150000"/>
              </a:lnSpc>
            </a:pPr>
            <a:r>
              <a:rPr lang="en-US" sz="3800" b="1" i="1">
                <a:solidFill>
                  <a:schemeClr val="accent6"/>
                </a:solidFill>
                <a:latin typeface="Montserrat SemiBold" pitchFamily="2" charset="77"/>
              </a:rPr>
              <a:t>GOOD NEWS! </a:t>
            </a:r>
            <a:r>
              <a:rPr lang="en-US" sz="3800">
                <a:latin typeface="Merriweather" pitchFamily="2" charset="77"/>
              </a:rPr>
              <a:t>Scientists and the scientific community are participating in our democracy at record levels.</a:t>
            </a:r>
          </a:p>
        </p:txBody>
      </p:sp>
    </p:spTree>
    <p:extLst>
      <p:ext uri="{BB962C8B-B14F-4D97-AF65-F5344CB8AC3E}">
        <p14:creationId xmlns:p14="http://schemas.microsoft.com/office/powerpoint/2010/main" val="30110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hape&#10;&#10;Description automatically generated">
            <a:extLst>
              <a:ext uri="{FF2B5EF4-FFF2-40B4-BE49-F238E27FC236}">
                <a16:creationId xmlns:a16="http://schemas.microsoft.com/office/drawing/2014/main" id="{A7DF9A42-175A-7B49-B417-E5C33305FFA2}"/>
              </a:ext>
            </a:extLst>
          </p:cNvPr>
          <p:cNvPicPr>
            <a:picLocks noChangeAspect="1"/>
          </p:cNvPicPr>
          <p:nvPr/>
        </p:nvPicPr>
        <p:blipFill>
          <a:blip r:embed="rId3"/>
          <a:stretch>
            <a:fillRect/>
          </a:stretch>
        </p:blipFill>
        <p:spPr>
          <a:xfrm>
            <a:off x="0" y="0"/>
            <a:ext cx="12192000" cy="6858000"/>
          </a:xfrm>
          <a:prstGeom prst="rect">
            <a:avLst/>
          </a:prstGeom>
        </p:spPr>
      </p:pic>
      <p:graphicFrame>
        <p:nvGraphicFramePr>
          <p:cNvPr id="14" name="Chart 13">
            <a:extLst>
              <a:ext uri="{FF2B5EF4-FFF2-40B4-BE49-F238E27FC236}">
                <a16:creationId xmlns:a16="http://schemas.microsoft.com/office/drawing/2014/main" id="{CA6ACC18-CFA5-1246-9F05-9D17E78C0A70}"/>
              </a:ext>
            </a:extLst>
          </p:cNvPr>
          <p:cNvGraphicFramePr>
            <a:graphicFrameLocks/>
          </p:cNvGraphicFramePr>
          <p:nvPr/>
        </p:nvGraphicFramePr>
        <p:xfrm>
          <a:off x="1880315" y="1014236"/>
          <a:ext cx="9477925" cy="4829528"/>
        </p:xfrm>
        <a:graphic>
          <a:graphicData uri="http://schemas.openxmlformats.org/drawingml/2006/chart">
            <c:chart xmlns:c="http://schemas.openxmlformats.org/drawingml/2006/chart" xmlns:r="http://schemas.openxmlformats.org/officeDocument/2006/relationships" r:id="rId4"/>
          </a:graphicData>
        </a:graphic>
      </p:graphicFrame>
      <p:sp>
        <p:nvSpPr>
          <p:cNvPr id="6" name="Title 1">
            <a:extLst>
              <a:ext uri="{FF2B5EF4-FFF2-40B4-BE49-F238E27FC236}">
                <a16:creationId xmlns:a16="http://schemas.microsoft.com/office/drawing/2014/main" id="{F72358EA-FC9A-4E4D-98BB-E95C0AF29E09}"/>
              </a:ext>
            </a:extLst>
          </p:cNvPr>
          <p:cNvSpPr>
            <a:spLocks noGrp="1"/>
          </p:cNvSpPr>
          <p:nvPr>
            <p:ph type="title"/>
          </p:nvPr>
        </p:nvSpPr>
        <p:spPr>
          <a:xfrm>
            <a:off x="3854671" y="5532437"/>
            <a:ext cx="10515600" cy="1325563"/>
          </a:xfrm>
        </p:spPr>
        <p:txBody>
          <a:bodyPr>
            <a:normAutofit/>
          </a:bodyPr>
          <a:lstStyle/>
          <a:p>
            <a:r>
              <a:rPr lang="en-US" sz="2800" b="1" i="1">
                <a:latin typeface="Montserrat SemiBold" pitchFamily="2" charset="77"/>
              </a:rPr>
              <a:t>Voting Rates by Field of Study</a:t>
            </a:r>
          </a:p>
        </p:txBody>
      </p:sp>
      <p:sp>
        <p:nvSpPr>
          <p:cNvPr id="7" name="Title 1">
            <a:extLst>
              <a:ext uri="{FF2B5EF4-FFF2-40B4-BE49-F238E27FC236}">
                <a16:creationId xmlns:a16="http://schemas.microsoft.com/office/drawing/2014/main" id="{7AEB34E9-42FA-3A40-957C-62889A901A7F}"/>
              </a:ext>
            </a:extLst>
          </p:cNvPr>
          <p:cNvSpPr txBox="1">
            <a:spLocks/>
          </p:cNvSpPr>
          <p:nvPr/>
        </p:nvSpPr>
        <p:spPr>
          <a:xfrm>
            <a:off x="3351157" y="990549"/>
            <a:ext cx="7781672" cy="11955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700" b="1" i="1">
                <a:latin typeface="Montserrat SemiBold" pitchFamily="2" charset="77"/>
              </a:rPr>
              <a:t>+16%               +11%               +13%               +15%               +14%               +11%</a:t>
            </a:r>
          </a:p>
        </p:txBody>
      </p:sp>
      <p:sp>
        <p:nvSpPr>
          <p:cNvPr id="8" name="Content Placeholder 2">
            <a:extLst>
              <a:ext uri="{FF2B5EF4-FFF2-40B4-BE49-F238E27FC236}">
                <a16:creationId xmlns:a16="http://schemas.microsoft.com/office/drawing/2014/main" id="{706B7F70-6137-DE4A-96EF-F8EADA5552B9}"/>
              </a:ext>
            </a:extLst>
          </p:cNvPr>
          <p:cNvSpPr>
            <a:spLocks noGrp="1"/>
          </p:cNvSpPr>
          <p:nvPr>
            <p:ph idx="1"/>
          </p:nvPr>
        </p:nvSpPr>
        <p:spPr>
          <a:xfrm>
            <a:off x="1878376" y="53810"/>
            <a:ext cx="10515600" cy="938391"/>
          </a:xfrm>
        </p:spPr>
        <p:txBody>
          <a:bodyPr>
            <a:normAutofit/>
          </a:bodyPr>
          <a:lstStyle/>
          <a:p>
            <a:pPr marL="0" indent="0" fontAlgn="base">
              <a:lnSpc>
                <a:spcPct val="150000"/>
              </a:lnSpc>
              <a:buNone/>
            </a:pPr>
            <a:r>
              <a:rPr lang="en-US">
                <a:latin typeface="Merriweather" pitchFamily="2" charset="77"/>
              </a:rPr>
              <a:t>STEM voter turnout increased dramatically in 2020</a:t>
            </a:r>
          </a:p>
        </p:txBody>
      </p:sp>
      <p:sp>
        <p:nvSpPr>
          <p:cNvPr id="10" name="Content Placeholder 2">
            <a:extLst>
              <a:ext uri="{FF2B5EF4-FFF2-40B4-BE49-F238E27FC236}">
                <a16:creationId xmlns:a16="http://schemas.microsoft.com/office/drawing/2014/main" id="{4057AC97-0B2E-6242-9425-CC6AA30DC97F}"/>
              </a:ext>
            </a:extLst>
          </p:cNvPr>
          <p:cNvSpPr txBox="1">
            <a:spLocks/>
          </p:cNvSpPr>
          <p:nvPr/>
        </p:nvSpPr>
        <p:spPr>
          <a:xfrm>
            <a:off x="2226475" y="632637"/>
            <a:ext cx="8785604" cy="621242"/>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50000"/>
              </a:lnSpc>
              <a:buFont typeface="Arial" panose="020B0604020202020204" pitchFamily="34" charset="0"/>
              <a:buNone/>
            </a:pPr>
            <a:r>
              <a:rPr lang="en-US" sz="2400">
                <a:latin typeface="Merriweather" pitchFamily="2" charset="77"/>
              </a:rPr>
              <a:t>But STEM voters still lag behind the average student turnout</a:t>
            </a:r>
          </a:p>
        </p:txBody>
      </p:sp>
      <p:cxnSp>
        <p:nvCxnSpPr>
          <p:cNvPr id="15" name="Straight Connector 14">
            <a:extLst>
              <a:ext uri="{FF2B5EF4-FFF2-40B4-BE49-F238E27FC236}">
                <a16:creationId xmlns:a16="http://schemas.microsoft.com/office/drawing/2014/main" id="{79F50FF3-4CA8-0547-A719-3401E91C9020}"/>
              </a:ext>
            </a:extLst>
          </p:cNvPr>
          <p:cNvCxnSpPr/>
          <p:nvPr/>
        </p:nvCxnSpPr>
        <p:spPr>
          <a:xfrm flipH="1">
            <a:off x="2735687" y="1851635"/>
            <a:ext cx="8397026" cy="0"/>
          </a:xfrm>
          <a:prstGeom prst="line">
            <a:avLst/>
          </a:prstGeom>
          <a:ln w="25400">
            <a:solidFill>
              <a:schemeClr val="bg2"/>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9C7F268B-C805-4B47-BC89-52C96630C836}"/>
              </a:ext>
            </a:extLst>
          </p:cNvPr>
          <p:cNvSpPr txBox="1">
            <a:spLocks/>
          </p:cNvSpPr>
          <p:nvPr/>
        </p:nvSpPr>
        <p:spPr>
          <a:xfrm>
            <a:off x="1682193" y="1253879"/>
            <a:ext cx="1519649" cy="11955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a:latin typeface="Merriweather" pitchFamily="2" charset="77"/>
              </a:rPr>
              <a:t>2020</a:t>
            </a:r>
          </a:p>
          <a:p>
            <a:r>
              <a:rPr lang="en-US" sz="1400">
                <a:latin typeface="Merriweather" pitchFamily="2" charset="77"/>
              </a:rPr>
              <a:t>Average</a:t>
            </a:r>
          </a:p>
          <a:p>
            <a:r>
              <a:rPr lang="en-US" sz="1400">
                <a:latin typeface="Merriweather" pitchFamily="2" charset="77"/>
              </a:rPr>
              <a:t>Turnout</a:t>
            </a:r>
          </a:p>
          <a:p>
            <a:r>
              <a:rPr lang="en-US" sz="2000" b="1" i="1">
                <a:solidFill>
                  <a:schemeClr val="bg2"/>
                </a:solidFill>
                <a:latin typeface="Montserrat SemiBold" pitchFamily="2" charset="77"/>
              </a:rPr>
              <a:t>66%</a:t>
            </a:r>
            <a:endParaRPr lang="en-US" sz="1800" b="1" i="1">
              <a:solidFill>
                <a:schemeClr val="bg2"/>
              </a:solidFill>
              <a:latin typeface="Montserrat SemiBold" pitchFamily="2" charset="77"/>
            </a:endParaRPr>
          </a:p>
        </p:txBody>
      </p:sp>
    </p:spTree>
    <p:extLst>
      <p:ext uri="{BB962C8B-B14F-4D97-AF65-F5344CB8AC3E}">
        <p14:creationId xmlns:p14="http://schemas.microsoft.com/office/powerpoint/2010/main" val="205329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xEl>
                                              <p:pRg st="0" end="0"/>
                                            </p:txEl>
                                          </p:spTgt>
                                        </p:tgtEl>
                                      </p:cBhvr>
                                    </p:animEffect>
                                    <p:set>
                                      <p:cBhvr>
                                        <p:cTn id="7" dur="1" fill="hold">
                                          <p:stCondLst>
                                            <p:cond delay="499"/>
                                          </p:stCondLst>
                                        </p:cTn>
                                        <p:tgtEl>
                                          <p:spTgt spid="8">
                                            <p:txEl>
                                              <p:pRg st="0" end="0"/>
                                            </p:txEl>
                                          </p:spTgt>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D5CBB6-02D6-CD2D-F875-939668BD9B5E}"/>
            </a:ext>
          </a:extLst>
        </p:cNvPr>
        <p:cNvGrpSpPr/>
        <p:nvPr/>
      </p:nvGrpSpPr>
      <p:grpSpPr>
        <a:xfrm>
          <a:off x="0" y="0"/>
          <a:ext cx="0" cy="0"/>
          <a:chOff x="0" y="0"/>
          <a:chExt cx="0" cy="0"/>
        </a:xfrm>
      </p:grpSpPr>
      <p:pic>
        <p:nvPicPr>
          <p:cNvPr id="8" name="Picture 7" descr="A picture containing shape&#10;&#10;Description automatically generated">
            <a:extLst>
              <a:ext uri="{FF2B5EF4-FFF2-40B4-BE49-F238E27FC236}">
                <a16:creationId xmlns:a16="http://schemas.microsoft.com/office/drawing/2014/main" id="{FD82E417-0245-797E-8F1A-F77C1D2E8F37}"/>
              </a:ext>
            </a:extLst>
          </p:cNvPr>
          <p:cNvPicPr>
            <a:picLocks noChangeAspect="1"/>
          </p:cNvPicPr>
          <p:nvPr/>
        </p:nvPicPr>
        <p:blipFill>
          <a:blip r:embed="rId3"/>
          <a:stretch>
            <a:fillRect/>
          </a:stretch>
        </p:blipFill>
        <p:spPr>
          <a:xfrm>
            <a:off x="-977" y="0"/>
            <a:ext cx="12192000" cy="6858000"/>
          </a:xfrm>
          <a:prstGeom prst="rect">
            <a:avLst/>
          </a:prstGeom>
        </p:spPr>
      </p:pic>
      <p:sp>
        <p:nvSpPr>
          <p:cNvPr id="2" name="Title 1">
            <a:extLst>
              <a:ext uri="{FF2B5EF4-FFF2-40B4-BE49-F238E27FC236}">
                <a16:creationId xmlns:a16="http://schemas.microsoft.com/office/drawing/2014/main" id="{D2E00010-4F50-4039-6AEB-739D87CD6CDF}"/>
              </a:ext>
            </a:extLst>
          </p:cNvPr>
          <p:cNvSpPr>
            <a:spLocks noGrp="1"/>
          </p:cNvSpPr>
          <p:nvPr>
            <p:ph type="title"/>
          </p:nvPr>
        </p:nvSpPr>
        <p:spPr>
          <a:xfrm>
            <a:off x="1676400" y="194997"/>
            <a:ext cx="10515600" cy="1325563"/>
          </a:xfrm>
        </p:spPr>
        <p:txBody>
          <a:bodyPr/>
          <a:lstStyle/>
          <a:p>
            <a:r>
              <a:rPr lang="en-US" b="1" i="1" dirty="0">
                <a:latin typeface="Montserrat SemiBold" pitchFamily="2" charset="77"/>
              </a:rPr>
              <a:t>Anti-democratic forces are aware</a:t>
            </a:r>
          </a:p>
        </p:txBody>
      </p:sp>
      <p:pic>
        <p:nvPicPr>
          <p:cNvPr id="7" name="Picture 6">
            <a:extLst>
              <a:ext uri="{FF2B5EF4-FFF2-40B4-BE49-F238E27FC236}">
                <a16:creationId xmlns:a16="http://schemas.microsoft.com/office/drawing/2014/main" id="{021D341B-8212-8111-1AD4-FC2B2EAA8CCA}"/>
              </a:ext>
            </a:extLst>
          </p:cNvPr>
          <p:cNvPicPr>
            <a:picLocks noChangeAspect="1"/>
          </p:cNvPicPr>
          <p:nvPr/>
        </p:nvPicPr>
        <p:blipFill>
          <a:blip r:embed="rId4"/>
          <a:stretch>
            <a:fillRect/>
          </a:stretch>
        </p:blipFill>
        <p:spPr>
          <a:xfrm>
            <a:off x="3925643" y="1520560"/>
            <a:ext cx="5510579" cy="4978727"/>
          </a:xfrm>
          <a:prstGeom prst="rect">
            <a:avLst/>
          </a:prstGeom>
        </p:spPr>
      </p:pic>
    </p:spTree>
    <p:extLst>
      <p:ext uri="{BB962C8B-B14F-4D97-AF65-F5344CB8AC3E}">
        <p14:creationId xmlns:p14="http://schemas.microsoft.com/office/powerpoint/2010/main" val="324751257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231E20"/>
      </a:dk2>
      <a:lt2>
        <a:srgbClr val="00C2C5"/>
      </a:lt2>
      <a:accent1>
        <a:srgbClr val="191D4D"/>
      </a:accent1>
      <a:accent2>
        <a:srgbClr val="31185C"/>
      </a:accent2>
      <a:accent3>
        <a:srgbClr val="941C94"/>
      </a:accent3>
      <a:accent4>
        <a:srgbClr val="37389B"/>
      </a:accent4>
      <a:accent5>
        <a:srgbClr val="B876B7"/>
      </a:accent5>
      <a:accent6>
        <a:srgbClr val="B876B7"/>
      </a:accent6>
      <a:hlink>
        <a:srgbClr val="00C2C5"/>
      </a:hlink>
      <a:folHlink>
        <a:srgbClr val="FBAE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B76AE37E0CC347B0AEA761F07B3BF9" ma:contentTypeVersion="18" ma:contentTypeDescription="Create a new document." ma:contentTypeScope="" ma:versionID="caccd50e0469af78429798c4372e5629">
  <xsd:schema xmlns:xsd="http://www.w3.org/2001/XMLSchema" xmlns:xs="http://www.w3.org/2001/XMLSchema" xmlns:p="http://schemas.microsoft.com/office/2006/metadata/properties" xmlns:ns1="http://schemas.microsoft.com/sharepoint/v3" xmlns:ns2="fdf79576-0700-4ba5-b43d-61d9983d733d" xmlns:ns3="83b16ef3-11cb-4d0b-b76b-8c334f41b01a" targetNamespace="http://schemas.microsoft.com/office/2006/metadata/properties" ma:root="true" ma:fieldsID="d499ce8ccc665b203379c8f2bdced2cc" ns1:_="" ns2:_="" ns3:_="">
    <xsd:import namespace="http://schemas.microsoft.com/sharepoint/v3"/>
    <xsd:import namespace="fdf79576-0700-4ba5-b43d-61d9983d733d"/>
    <xsd:import namespace="83b16ef3-11cb-4d0b-b76b-8c334f41b01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1:_ip_UnifiedCompliancePolicyProperties" minOccurs="0"/>
                <xsd:element ref="ns1:_ip_UnifiedCompliancePolicyUIAction" minOccurs="0"/>
                <xsd:element ref="ns2:MediaLengthInSecond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f79576-0700-4ba5-b43d-61d9983d73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b16ef3-11cb-4d0b-b76b-8c334f41b01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41589976-F925-48E9-8303-36EE1A9AC6C2}">
  <ds:schemaRefs>
    <ds:schemaRef ds:uri="83b16ef3-11cb-4d0b-b76b-8c334f41b01a"/>
    <ds:schemaRef ds:uri="fdf79576-0700-4ba5-b43d-61d9983d733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B9576C8-BF7B-4AB5-83CC-62BE856B3D78}">
  <ds:schemaRefs>
    <ds:schemaRef ds:uri="http://schemas.microsoft.com/sharepoint/v3/contenttype/forms"/>
  </ds:schemaRefs>
</ds:datastoreItem>
</file>

<file path=customXml/itemProps3.xml><?xml version="1.0" encoding="utf-8"?>
<ds:datastoreItem xmlns:ds="http://schemas.openxmlformats.org/officeDocument/2006/customXml" ds:itemID="{EA1B0249-697F-41B6-8D95-DC8687A73ED7}">
  <ds:schemaRefs>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fdf79576-0700-4ba5-b43d-61d9983d733d"/>
    <ds:schemaRef ds:uri="http://schemas.microsoft.com/office/infopath/2007/PartnerControls"/>
    <ds:schemaRef ds:uri="http://purl.org/dc/elements/1.1/"/>
    <ds:schemaRef ds:uri="83b16ef3-11cb-4d0b-b76b-8c334f41b01a"/>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4408</TotalTime>
  <Words>6873</Words>
  <Application>Microsoft Office PowerPoint</Application>
  <PresentationFormat>Widescreen</PresentationFormat>
  <Paragraphs>480</Paragraphs>
  <Slides>69</Slides>
  <Notes>51</Notes>
  <HiddenSlides>0</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69</vt:i4>
      </vt:variant>
    </vt:vector>
  </HeadingPairs>
  <TitlesOfParts>
    <vt:vector size="82" baseType="lpstr">
      <vt:lpstr>Arial</vt:lpstr>
      <vt:lpstr>Arial,Sans-Serif</vt:lpstr>
      <vt:lpstr>Calibri</vt:lpstr>
      <vt:lpstr>Merriweather</vt:lpstr>
      <vt:lpstr>Merriweather Light</vt:lpstr>
      <vt:lpstr>Montserrat</vt:lpstr>
      <vt:lpstr>Montserrat Medium</vt:lpstr>
      <vt:lpstr>Montserrat SemiBold</vt:lpstr>
      <vt:lpstr>Segoe UI</vt:lpstr>
      <vt:lpstr>UCSMercury</vt:lpstr>
      <vt:lpstr>WordVisi_MSFontService</vt:lpstr>
      <vt:lpstr>Work Sans</vt:lpstr>
      <vt:lpstr>Office Theme</vt:lpstr>
      <vt:lpstr>Countering Disinformation</vt:lpstr>
      <vt:lpstr>For Trainers: What’s in this slide deck?</vt:lpstr>
      <vt:lpstr>For Trainers: How to use these slides</vt:lpstr>
      <vt:lpstr>Introduction</vt:lpstr>
      <vt:lpstr>PowerPoint Presentation</vt:lpstr>
      <vt:lpstr>Scientists and Democracy</vt:lpstr>
      <vt:lpstr>Scientists and Democracy</vt:lpstr>
      <vt:lpstr>Voting Rates by Field of Study</vt:lpstr>
      <vt:lpstr>Anti-democratic forces are aware</vt:lpstr>
      <vt:lpstr>Overview: Countering disinformation</vt:lpstr>
      <vt:lpstr>PowerPoint Presentation</vt:lpstr>
      <vt:lpstr>PowerPoint Presentation</vt:lpstr>
      <vt:lpstr>PowerPoint Presentation</vt:lpstr>
      <vt:lpstr>Key takeaways: What is disinformation and how is it used? </vt:lpstr>
      <vt:lpstr>Activity: Disinformation in Your Life </vt:lpstr>
      <vt:lpstr>PowerPoint Presentation</vt:lpstr>
      <vt:lpstr>PowerPoint Presentation</vt:lpstr>
      <vt:lpstr>Key takeaways: Repairing harm and rebuilding trust</vt:lpstr>
      <vt:lpstr>Activity: Repairing harm and rebuilding trust </vt:lpstr>
      <vt:lpstr>PowerPoint Presentation</vt:lpstr>
      <vt:lpstr>PowerPoint Presentation</vt:lpstr>
      <vt:lpstr>Key takeaways: Response discipline</vt:lpstr>
      <vt:lpstr>Activity: How to respond? Use the framework below to guide your decisions. </vt:lpstr>
      <vt:lpstr>Activity: Scenario 1</vt:lpstr>
      <vt:lpstr>Activity: Scenario 1</vt:lpstr>
      <vt:lpstr>Activity: Scenario 1 Response</vt:lpstr>
      <vt:lpstr>Activity: Scenario 2</vt:lpstr>
      <vt:lpstr>Activity: Scenario 2</vt:lpstr>
      <vt:lpstr>Activity: Scenario 2 Response</vt:lpstr>
      <vt:lpstr>Activity: Scenario 3</vt:lpstr>
      <vt:lpstr>Activity: Scenario 3</vt:lpstr>
      <vt:lpstr>Activity: Scenario 3 Response</vt:lpstr>
      <vt:lpstr>PowerPoint Presentation</vt:lpstr>
      <vt:lpstr>PowerPoint Presentation</vt:lpstr>
      <vt:lpstr>Key takeaways: Common pitfalls to avoid</vt:lpstr>
      <vt:lpstr>Discussion: Common pitfalls to avoid </vt:lpstr>
      <vt:lpstr>PowerPoint Presentation</vt:lpstr>
      <vt:lpstr>PowerPoint Presentation</vt:lpstr>
      <vt:lpstr>Key takeaways: Techniques for addressing common pitfalls</vt:lpstr>
      <vt:lpstr>Key takeaways: Techniques for addressing common pitfalls</vt:lpstr>
      <vt:lpstr>PowerPoint Presentation</vt:lpstr>
      <vt:lpstr>PowerPoint Presentation</vt:lpstr>
      <vt:lpstr>PowerPoint Presentation</vt:lpstr>
      <vt:lpstr>PowerPoint Presentation</vt:lpstr>
      <vt:lpstr>Key takeaways: Building your narrative</vt:lpstr>
      <vt:lpstr>Activity: Build a Narrative</vt:lpstr>
      <vt:lpstr>PowerPoint Presentation</vt:lpstr>
      <vt:lpstr>Voter Suppression and Disinformation</vt:lpstr>
      <vt:lpstr>What are the Consequences of Voter Suppression?</vt:lpstr>
      <vt:lpstr>Voter Suppression and Disinformation: What You Can Do About It</vt:lpstr>
      <vt:lpstr>Questions?</vt:lpstr>
      <vt:lpstr>Take Action!</vt:lpstr>
      <vt:lpstr>Attribution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Varga</dc:creator>
  <cp:lastModifiedBy>Matt Heid</cp:lastModifiedBy>
  <cp:revision>94</cp:revision>
  <dcterms:created xsi:type="dcterms:W3CDTF">2023-07-21T15:02:55Z</dcterms:created>
  <dcterms:modified xsi:type="dcterms:W3CDTF">2024-02-29T12:56:01Z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0x010100F0B76AE37E0CC347B0AEA761F07B3BF9</vt:lpwstr>
  </property>
</Properties>
</file>