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44"/>
  </p:notesMasterIdLst>
  <p:sldIdLst>
    <p:sldId id="258" r:id="rId5"/>
    <p:sldId id="353" r:id="rId6"/>
    <p:sldId id="322" r:id="rId7"/>
    <p:sldId id="294" r:id="rId8"/>
    <p:sldId id="295" r:id="rId9"/>
    <p:sldId id="296" r:id="rId10"/>
    <p:sldId id="319" r:id="rId11"/>
    <p:sldId id="297" r:id="rId12"/>
    <p:sldId id="299" r:id="rId13"/>
    <p:sldId id="298" r:id="rId14"/>
    <p:sldId id="300" r:id="rId15"/>
    <p:sldId id="301" r:id="rId16"/>
    <p:sldId id="302" r:id="rId17"/>
    <p:sldId id="307" r:id="rId18"/>
    <p:sldId id="308" r:id="rId19"/>
    <p:sldId id="341" r:id="rId20"/>
    <p:sldId id="342" r:id="rId21"/>
    <p:sldId id="303" r:id="rId22"/>
    <p:sldId id="304" r:id="rId23"/>
    <p:sldId id="305" r:id="rId24"/>
    <p:sldId id="343" r:id="rId25"/>
    <p:sldId id="312" r:id="rId26"/>
    <p:sldId id="344" r:id="rId27"/>
    <p:sldId id="352" r:id="rId28"/>
    <p:sldId id="345" r:id="rId29"/>
    <p:sldId id="346" r:id="rId30"/>
    <p:sldId id="347" r:id="rId31"/>
    <p:sldId id="311" r:id="rId32"/>
    <p:sldId id="310" r:id="rId33"/>
    <p:sldId id="313" r:id="rId34"/>
    <p:sldId id="326" r:id="rId35"/>
    <p:sldId id="315" r:id="rId36"/>
    <p:sldId id="316" r:id="rId37"/>
    <p:sldId id="317" r:id="rId38"/>
    <p:sldId id="318" r:id="rId39"/>
    <p:sldId id="330" r:id="rId40"/>
    <p:sldId id="320" r:id="rId41"/>
    <p:sldId id="321" r:id="rId42"/>
    <p:sldId id="35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A8E457-300F-B663-CFEA-80A9A13AE2F0}" name="Melissa Varga" initials="MV" userId="S::MVarga@ucsusa.org::aa5040e6-956b-40b3-9f68-9300af066998" providerId="AD"/>
  <p188:author id="{E33C7C83-FE07-C246-2C6C-A80E304F04CA}" name="Matt Heid" initials="MH" userId="S::MHeid@ucsusa.org::2f06e9d0-f780-477a-8a2c-57bebbba1bb2"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129" autoAdjust="0"/>
  </p:normalViewPr>
  <p:slideViewPr>
    <p:cSldViewPr snapToGrid="0">
      <p:cViewPr varScale="1">
        <p:scale>
          <a:sx n="103" d="100"/>
          <a:sy n="103" d="100"/>
        </p:scale>
        <p:origin x="87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https://ucsusa-my.sharepoint.com/personal/niannaco_ucsusa_org/Documents/WFH/Science%20Rising%20Slides/Images/GRAPH.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2016</c:v>
                </c:pt>
              </c:strCache>
            </c:strRef>
          </c:tx>
          <c:spPr>
            <a:solidFill>
              <a:srgbClr val="37389B"/>
            </a:solidFill>
            <a:ln>
              <a:noFill/>
            </a:ln>
            <a:effectLst/>
          </c:spPr>
          <c:invertIfNegative val="0"/>
          <c:cat>
            <c:strRef>
              <c:f>Sheet1!$A$2:$A$7</c:f>
              <c:strCache>
                <c:ptCount val="6"/>
                <c:pt idx="0">
                  <c:v>Agriculture &amp; Natural Resources</c:v>
                </c:pt>
                <c:pt idx="1">
                  <c:v>Engineering</c:v>
                </c:pt>
                <c:pt idx="2">
                  <c:v>Healthcare</c:v>
                </c:pt>
                <c:pt idx="3">
                  <c:v>Natural Sciences &amp; Mathematics</c:v>
                </c:pt>
                <c:pt idx="4">
                  <c:v>Psychology</c:v>
                </c:pt>
                <c:pt idx="5">
                  <c:v>Technical Fields</c:v>
                </c:pt>
              </c:strCache>
            </c:strRef>
          </c:cat>
          <c:val>
            <c:numRef>
              <c:f>Sheet1!$B$2:$B$7</c:f>
              <c:numCache>
                <c:formatCode>0%</c:formatCode>
                <c:ptCount val="6"/>
                <c:pt idx="0">
                  <c:v>0.52</c:v>
                </c:pt>
                <c:pt idx="1">
                  <c:v>0.42</c:v>
                </c:pt>
                <c:pt idx="2">
                  <c:v>0.52</c:v>
                </c:pt>
                <c:pt idx="3">
                  <c:v>0.47</c:v>
                </c:pt>
                <c:pt idx="4">
                  <c:v>0.51</c:v>
                </c:pt>
                <c:pt idx="5">
                  <c:v>0.45</c:v>
                </c:pt>
              </c:numCache>
            </c:numRef>
          </c:val>
          <c:extLst>
            <c:ext xmlns:c16="http://schemas.microsoft.com/office/drawing/2014/chart" uri="{C3380CC4-5D6E-409C-BE32-E72D297353CC}">
              <c16:uniqueId val="{00000000-C20B-4041-A52C-FE9DCDB3C643}"/>
            </c:ext>
          </c:extLst>
        </c:ser>
        <c:ser>
          <c:idx val="1"/>
          <c:order val="1"/>
          <c:tx>
            <c:strRef>
              <c:f>Sheet1!$C$1</c:f>
              <c:strCache>
                <c:ptCount val="1"/>
                <c:pt idx="0">
                  <c:v>2020</c:v>
                </c:pt>
              </c:strCache>
            </c:strRef>
          </c:tx>
          <c:spPr>
            <a:solidFill>
              <a:srgbClr val="DE006F"/>
            </a:solidFill>
            <a:ln>
              <a:noFill/>
            </a:ln>
            <a:effectLst/>
          </c:spPr>
          <c:invertIfNegative val="0"/>
          <c:cat>
            <c:strRef>
              <c:f>Sheet1!$A$2:$A$7</c:f>
              <c:strCache>
                <c:ptCount val="6"/>
                <c:pt idx="0">
                  <c:v>Agriculture &amp; Natural Resources</c:v>
                </c:pt>
                <c:pt idx="1">
                  <c:v>Engineering</c:v>
                </c:pt>
                <c:pt idx="2">
                  <c:v>Healthcare</c:v>
                </c:pt>
                <c:pt idx="3">
                  <c:v>Natural Sciences &amp; Mathematics</c:v>
                </c:pt>
                <c:pt idx="4">
                  <c:v>Psychology</c:v>
                </c:pt>
                <c:pt idx="5">
                  <c:v>Technical Fields</c:v>
                </c:pt>
              </c:strCache>
            </c:strRef>
          </c:cat>
          <c:val>
            <c:numRef>
              <c:f>Sheet1!$C$2:$C$7</c:f>
              <c:numCache>
                <c:formatCode>0%</c:formatCode>
                <c:ptCount val="6"/>
                <c:pt idx="0">
                  <c:v>0.68</c:v>
                </c:pt>
                <c:pt idx="1">
                  <c:v>0.57999999999999996</c:v>
                </c:pt>
                <c:pt idx="2">
                  <c:v>0.65</c:v>
                </c:pt>
                <c:pt idx="3">
                  <c:v>0.62</c:v>
                </c:pt>
                <c:pt idx="4">
                  <c:v>0.65</c:v>
                </c:pt>
                <c:pt idx="5">
                  <c:v>0.56000000000000005</c:v>
                </c:pt>
              </c:numCache>
            </c:numRef>
          </c:val>
          <c:extLst>
            <c:ext xmlns:c16="http://schemas.microsoft.com/office/drawing/2014/chart" uri="{C3380CC4-5D6E-409C-BE32-E72D297353CC}">
              <c16:uniqueId val="{00000001-C20B-4041-A52C-FE9DCDB3C643}"/>
            </c:ext>
          </c:extLst>
        </c:ser>
        <c:dLbls>
          <c:showLegendKey val="0"/>
          <c:showVal val="0"/>
          <c:showCatName val="0"/>
          <c:showSerName val="0"/>
          <c:showPercent val="0"/>
          <c:showBubbleSize val="0"/>
        </c:dLbls>
        <c:gapWidth val="72"/>
        <c:axId val="1611192128"/>
        <c:axId val="1611403888"/>
      </c:barChart>
      <c:catAx>
        <c:axId val="1611192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erriweather" pitchFamily="2" charset="77"/>
                <a:ea typeface="+mn-ea"/>
                <a:cs typeface="+mn-cs"/>
              </a:defRPr>
            </a:pPr>
            <a:endParaRPr lang="en-US"/>
          </a:p>
        </c:txPr>
        <c:crossAx val="1611403888"/>
        <c:crosses val="autoZero"/>
        <c:auto val="1"/>
        <c:lblAlgn val="ctr"/>
        <c:lblOffset val="100"/>
        <c:noMultiLvlLbl val="0"/>
      </c:catAx>
      <c:valAx>
        <c:axId val="1611403888"/>
        <c:scaling>
          <c:orientation val="minMax"/>
        </c:scaling>
        <c:delete val="1"/>
        <c:axPos val="l"/>
        <c:numFmt formatCode="0%" sourceLinked="1"/>
        <c:majorTickMark val="none"/>
        <c:minorTickMark val="none"/>
        <c:tickLblPos val="nextTo"/>
        <c:crossAx val="1611192128"/>
        <c:crosses val="autoZero"/>
        <c:crossBetween val="between"/>
      </c:valAx>
      <c:spPr>
        <a:noFill/>
        <a:ln>
          <a:noFill/>
        </a:ln>
        <a:effectLst/>
      </c:spPr>
    </c:plotArea>
    <c:legend>
      <c:legendPos val="l"/>
      <c:legendEntry>
        <c:idx val="0"/>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erriweather" pitchFamily="2" charset="77"/>
                <a:ea typeface="+mn-ea"/>
                <a:cs typeface="+mn-cs"/>
              </a:defRPr>
            </a:pPr>
            <a:endParaRPr lang="en-US"/>
          </a:p>
        </c:txPr>
      </c:legendEntry>
      <c:legendEntry>
        <c:idx val="1"/>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erriweather" pitchFamily="2" charset="77"/>
                <a:ea typeface="+mn-ea"/>
                <a:cs typeface="+mn-cs"/>
              </a:defRPr>
            </a:pPr>
            <a:endParaRPr lang="en-US"/>
          </a:p>
        </c:txPr>
      </c:legendEntry>
      <c:layout>
        <c:manualLayout>
          <c:xMode val="edge"/>
          <c:yMode val="edge"/>
          <c:x val="1.875938034960184E-2"/>
          <c:y val="0.48896351775991359"/>
          <c:w val="7.0359915276814275E-2"/>
          <c:h val="0.2008896107445696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erriweather" pitchFamily="2"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a:softEdge rad="0"/>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6B4CC7-BC48-42A7-8F06-CDCC02BC6776}" type="datetimeFigureOut">
              <a:rPr lang="en-US" smtClean="0"/>
              <a:t>9/19/2023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18CE78-4002-4AB7-AB1B-4D8EDF074D7D}" type="slidenum">
              <a:rPr lang="en-US" smtClean="0"/>
              <a:t>‹#›</a:t>
            </a:fld>
            <a:endParaRPr lang="en-US"/>
          </a:p>
        </p:txBody>
      </p:sp>
    </p:spTree>
    <p:extLst>
      <p:ext uri="{BB962C8B-B14F-4D97-AF65-F5344CB8AC3E}">
        <p14:creationId xmlns:p14="http://schemas.microsoft.com/office/powerpoint/2010/main" val="3299157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sciencerising.turbovote.org/"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https:/www.democracy.works/turbovote-about"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ideas42.org/wp-content/uploads/2017/05/Students_into_Voters.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votefwd.or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brennancenter.org/our-work/analysis-opinion/voters-vs-disinformatio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vote411.org/" TargetMode="External"/><Relationship Id="rId7" Type="http://schemas.openxmlformats.org/officeDocument/2006/relationships/hyperlink" Target="https://slsvcoalition.org/resource-library/"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gettothepolls.com/" TargetMode="External"/><Relationship Id="rId5" Type="http://schemas.openxmlformats.org/officeDocument/2006/relationships/hyperlink" Target="https://turbovote.org/" TargetMode="External"/><Relationship Id="rId4" Type="http://schemas.openxmlformats.org/officeDocument/2006/relationships/hyperlink" Target="https://www.campusvoteproject.org/"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ampusvoteproject.org/state-student-voting-guide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Hi and welcome!</a:t>
            </a:r>
            <a:endParaRPr dirty="0"/>
          </a:p>
          <a:p>
            <a:r>
              <a:rPr lang="en-US" dirty="0"/>
              <a:t>Check all the zoom settings, can everyone see and hear you</a:t>
            </a:r>
            <a:r>
              <a:rPr lang="en-US"/>
              <a:t>? </a:t>
            </a:r>
            <a:endParaRPr lang="en-US" dirty="0">
              <a:cs typeface="Calibri"/>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rPr>
              <a:t>The US has a decentralized election system—that means elections are run by counties or cities, and election laws can vary from state to state. That’s why different states have different voter ID laws, and different laws about mail-in ballots, early voting, and so on. There are pros and cons to the way this system is set up, but it does make it difficult to keep track of all of the rules across the country. That’s why it’s imperative you use trusted resources to find election information. One tool (though there are many others) you can use to register to vote, check your registration, and sign-up for election-related reminder is </a:t>
            </a:r>
            <a:r>
              <a:rPr lang="en-US" b="0" i="0" err="1">
                <a:effectLst/>
              </a:rPr>
              <a:t>TurboVote</a:t>
            </a:r>
            <a:r>
              <a:rPr lang="en-US" b="0" i="0">
                <a:effectLst/>
              </a:rPr>
              <a:t>, at TurboVote.org, which is a nonpartisan nonprofit that makes it easier for people to participate in elections. </a:t>
            </a:r>
          </a:p>
          <a:p>
            <a:endParaRPr lang="en-US"/>
          </a:p>
        </p:txBody>
      </p:sp>
      <p:sp>
        <p:nvSpPr>
          <p:cNvPr id="4" name="Slide Number Placeholder 3"/>
          <p:cNvSpPr>
            <a:spLocks noGrp="1"/>
          </p:cNvSpPr>
          <p:nvPr>
            <p:ph type="sldNum" sz="quarter" idx="5"/>
          </p:nvPr>
        </p:nvSpPr>
        <p:spPr/>
        <p:txBody>
          <a:bodyPr/>
          <a:lstStyle/>
          <a:p>
            <a:fld id="{78769A5C-C951-C74D-A210-7C8E2E43EA71}" type="slidenum">
              <a:rPr lang="en-US" smtClean="0"/>
              <a:t>10</a:t>
            </a:fld>
            <a:endParaRPr lang="en-US"/>
          </a:p>
        </p:txBody>
      </p:sp>
    </p:spTree>
    <p:extLst>
      <p:ext uri="{BB962C8B-B14F-4D97-AF65-F5344CB8AC3E}">
        <p14:creationId xmlns:p14="http://schemas.microsoft.com/office/powerpoint/2010/main" val="2847479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number of different scenarios for where students should register to vote. As always, you should refer to a trusted resource to learn more about the rules in your state. The Campus Vote Project has a map specifically geared towards helping students figure out where to register.  </a:t>
            </a:r>
          </a:p>
          <a:p>
            <a:r>
              <a:rPr lang="en-US" dirty="0"/>
              <a:t> </a:t>
            </a:r>
            <a:endParaRPr lang="en-US" dirty="0">
              <a:ea typeface="Calibri"/>
              <a:cs typeface="Calibri"/>
            </a:endParaRPr>
          </a:p>
          <a:p>
            <a:r>
              <a:rPr lang="en-US" dirty="0"/>
              <a:t>Remember that you can only be registered to vote in ONE state. Be aware that where you are registered to vote has implications for the type of identification you’ll need on Election Day and may affect whether you need to change your driver’s license and vehicle registration. It should not affect federal financial aid or your school tuition status. </a:t>
            </a:r>
          </a:p>
          <a:p>
            <a:r>
              <a:rPr lang="en-US" dirty="0"/>
              <a:t> </a:t>
            </a:r>
            <a:endParaRPr lang="en-US" dirty="0">
              <a:ea typeface="Calibri"/>
              <a:cs typeface="Calibri"/>
            </a:endParaRPr>
          </a:p>
          <a:p>
            <a:r>
              <a:rPr lang="en-US" dirty="0"/>
              <a:t>Resource: https://www.campusvoteproject.org/state-student-voting-guides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78769A5C-C951-C74D-A210-7C8E2E43EA71}" type="slidenum">
              <a:rPr lang="en-US" smtClean="0"/>
              <a:t>11</a:t>
            </a:fld>
            <a:endParaRPr lang="en-US"/>
          </a:p>
        </p:txBody>
      </p:sp>
    </p:spTree>
    <p:extLst>
      <p:ext uri="{BB962C8B-B14F-4D97-AF65-F5344CB8AC3E}">
        <p14:creationId xmlns:p14="http://schemas.microsoft.com/office/powerpoint/2010/main" val="781161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**Presenters: fill out this slide using Campus Vote Project Resources: </a:t>
            </a:r>
            <a:r>
              <a:rPr lang="en-US"/>
              <a:t>https://www.campusvoteproject.org/state-student-voting-guides </a:t>
            </a:r>
          </a:p>
          <a:p>
            <a:pPr rtl="0" fontAlgn="base"/>
            <a:r>
              <a:rPr lang="en-US"/>
              <a:t>Only include the information relevant to your audience (if the primaries have passed by the time you give your training, no need to include them!)</a:t>
            </a:r>
          </a:p>
        </p:txBody>
      </p:sp>
      <p:sp>
        <p:nvSpPr>
          <p:cNvPr id="4" name="Slide Number Placeholder 3"/>
          <p:cNvSpPr>
            <a:spLocks noGrp="1"/>
          </p:cNvSpPr>
          <p:nvPr>
            <p:ph type="sldNum" sz="quarter" idx="5"/>
          </p:nvPr>
        </p:nvSpPr>
        <p:spPr/>
        <p:txBody>
          <a:bodyPr/>
          <a:lstStyle/>
          <a:p>
            <a:fld id="{78769A5C-C951-C74D-A210-7C8E2E43EA71}" type="slidenum">
              <a:rPr lang="en-US" smtClean="0"/>
              <a:t>12</a:t>
            </a:fld>
            <a:endParaRPr lang="en-US"/>
          </a:p>
        </p:txBody>
      </p:sp>
    </p:spTree>
    <p:extLst>
      <p:ext uri="{BB962C8B-B14F-4D97-AF65-F5344CB8AC3E}">
        <p14:creationId xmlns:p14="http://schemas.microsoft.com/office/powerpoint/2010/main" val="2899326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u="none" strike="noStrike" kern="1200" dirty="0">
                <a:solidFill>
                  <a:schemeClr val="tx1"/>
                </a:solidFill>
                <a:effectLst/>
                <a:latin typeface="+mn-lt"/>
                <a:ea typeface="+mn-ea"/>
                <a:cs typeface="+mn-cs"/>
              </a:rPr>
              <a:t>**presenters, if you are in a state that doesn’t allow online registration, be prepared to talk through how participants can still use this tool to pre-fill their registration form before they print it out. If you are giving an in-person training, consider having a printer on-site or nearby where people can print and mail their forms.</a:t>
            </a:r>
            <a:r>
              <a:rPr lang="en-US" dirty="0"/>
              <a:t> </a:t>
            </a:r>
          </a:p>
          <a:p>
            <a:endParaRPr lang="en-US" sz="1200" b="0" i="0" u="none" strike="noStrike" kern="1200" dirty="0">
              <a:solidFill>
                <a:schemeClr val="tx1"/>
              </a:solidFill>
              <a:effectLst/>
              <a:latin typeface="+mn-lt"/>
              <a:ea typeface="Calibri"/>
              <a:cs typeface="Calibri"/>
            </a:endParaRPr>
          </a:p>
          <a:p>
            <a:r>
              <a:rPr lang="en-US" dirty="0" err="1"/>
              <a:t>TurboVote</a:t>
            </a:r>
            <a:r>
              <a:rPr lang="en-US" dirty="0"/>
              <a:t> is a tool designed to help voters with the voting process. It tracks elections at all levels, local through national. </a:t>
            </a:r>
            <a:r>
              <a:rPr lang="en-US" dirty="0" err="1"/>
              <a:t>TurboVote</a:t>
            </a:r>
            <a:r>
              <a:rPr lang="en-US" dirty="0"/>
              <a:t> keeps track of voter registration, absentee, and vote-by-mail rules for all 50 states and Washington, D.C. </a:t>
            </a:r>
            <a:r>
              <a:rPr lang="en-US" dirty="0" err="1"/>
              <a:t>TurboVote</a:t>
            </a:r>
            <a:r>
              <a:rPr lang="en-US" dirty="0"/>
              <a:t> is a product of Democracy Works, a nonpartisan, nonprofit 501(c)(3) organization that works to modernize the voting process and increase voter accessibility. Visit </a:t>
            </a:r>
            <a:r>
              <a:rPr lang="en-US" dirty="0">
                <a:hlinkClick r:id="rId3"/>
              </a:rPr>
              <a:t>https://turbovote.org/</a:t>
            </a:r>
            <a:r>
              <a:rPr lang="en-US" dirty="0"/>
              <a:t> right now to check it out. It can help by: </a:t>
            </a:r>
            <a:endParaRPr lang="en-US" dirty="0">
              <a:ea typeface="Calibri"/>
              <a:cs typeface="Calibri"/>
            </a:endParaRPr>
          </a:p>
          <a:p>
            <a:r>
              <a:rPr lang="en-US" dirty="0"/>
              <a:t>Guiding you through the voter registration process; </a:t>
            </a:r>
            <a:endParaRPr lang="en-US" dirty="0">
              <a:ea typeface="Calibri"/>
              <a:cs typeface="Calibri"/>
            </a:endParaRPr>
          </a:p>
          <a:p>
            <a:r>
              <a:rPr lang="en-US" dirty="0"/>
              <a:t>Helping you start the absentee or mail-in ballot request process; </a:t>
            </a:r>
          </a:p>
          <a:p>
            <a:r>
              <a:rPr lang="en-US" dirty="0"/>
              <a:t>Sending you text and email reminders about upcoming elections; and </a:t>
            </a:r>
            <a:endParaRPr lang="en-US" dirty="0">
              <a:ea typeface="Calibri"/>
              <a:cs typeface="Calibri"/>
            </a:endParaRPr>
          </a:p>
          <a:p>
            <a:r>
              <a:rPr lang="en-US" dirty="0"/>
              <a:t>Supporting you through the entire voting process, with a fully staffed user support team  </a:t>
            </a:r>
            <a:endParaRPr lang="en-US" dirty="0">
              <a:ea typeface="Calibri"/>
              <a:cs typeface="Calibri"/>
            </a:endParaRPr>
          </a:p>
          <a:p>
            <a:r>
              <a:rPr lang="en-US" dirty="0"/>
              <a:t> </a:t>
            </a:r>
            <a:endParaRPr lang="en-US" dirty="0">
              <a:ea typeface="Calibri"/>
              <a:cs typeface="Calibri"/>
            </a:endParaRPr>
          </a:p>
          <a:p>
            <a:r>
              <a:rPr lang="en-US" dirty="0"/>
              <a:t>Resources:</a:t>
            </a:r>
          </a:p>
          <a:p>
            <a:r>
              <a:rPr lang="en-US" dirty="0">
                <a:hlinkClick r:id="rId4"/>
              </a:rPr>
              <a:t>https://www.democracy.works/turbovote-about</a:t>
            </a:r>
            <a:r>
              <a:rPr lang="en-US" dirty="0"/>
              <a:t>  </a:t>
            </a:r>
            <a:endParaRPr lang="en-US" dirty="0">
              <a:ea typeface="Calibri"/>
              <a:cs typeface="Calibri"/>
            </a:endParaRPr>
          </a:p>
          <a:p>
            <a:r>
              <a:rPr lang="en-US" dirty="0">
                <a:hlinkClick r:id="rId3"/>
              </a:rPr>
              <a:t>https://turbovote.org/</a:t>
            </a:r>
            <a:r>
              <a:rPr lang="en-US" dirty="0"/>
              <a:t> </a:t>
            </a:r>
          </a:p>
          <a:p>
            <a:endParaRPr lang="en-US" dirty="0">
              <a:ea typeface="Calibri"/>
              <a:cs typeface="Calibri"/>
            </a:endParaRPr>
          </a:p>
          <a:p>
            <a:pPr fontAlgn="base"/>
            <a:endParaRPr lang="en-US" dirty="0">
              <a:ea typeface="Calibri"/>
              <a:cs typeface="Calibri"/>
            </a:endParaRPr>
          </a:p>
        </p:txBody>
      </p:sp>
      <p:sp>
        <p:nvSpPr>
          <p:cNvPr id="4" name="Slide Number Placeholder 3"/>
          <p:cNvSpPr>
            <a:spLocks noGrp="1"/>
          </p:cNvSpPr>
          <p:nvPr>
            <p:ph type="sldNum" sz="quarter" idx="5"/>
          </p:nvPr>
        </p:nvSpPr>
        <p:spPr/>
        <p:txBody>
          <a:bodyPr/>
          <a:lstStyle/>
          <a:p>
            <a:fld id="{78769A5C-C951-C74D-A210-7C8E2E43EA71}" type="slidenum">
              <a:rPr lang="en-US" smtClean="0"/>
              <a:t>13</a:t>
            </a:fld>
            <a:endParaRPr lang="en-US"/>
          </a:p>
        </p:txBody>
      </p:sp>
    </p:spTree>
    <p:extLst>
      <p:ext uri="{BB962C8B-B14F-4D97-AF65-F5344CB8AC3E}">
        <p14:creationId xmlns:p14="http://schemas.microsoft.com/office/powerpoint/2010/main" val="2899326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Okay—you’re registered, there’s an election coming up—now what? </a:t>
            </a:r>
          </a:p>
          <a:p>
            <a:r>
              <a:rPr lang="en-US" dirty="0"/>
              <a:t>When you’re looking at your ballot, or using a site like </a:t>
            </a:r>
            <a:r>
              <a:rPr lang="en-US" dirty="0" err="1"/>
              <a:t>BallotReady</a:t>
            </a:r>
            <a:r>
              <a:rPr lang="en-US" dirty="0"/>
              <a:t> to do research, there are a few ways that STEM issues may show up:</a:t>
            </a:r>
          </a:p>
          <a:p>
            <a:endParaRPr lang="en-US" dirty="0"/>
          </a:p>
          <a:p>
            <a:r>
              <a:rPr lang="en-US" dirty="0"/>
              <a:t>For ballot initiatives, referenda, and propositions:</a:t>
            </a:r>
            <a:endParaRPr lang="en-US" dirty="0">
              <a:cs typeface="Calibri"/>
            </a:endParaRPr>
          </a:p>
          <a:p>
            <a:pPr marL="228600" indent="-228600">
              <a:buAutoNum type="arabicPeriod"/>
            </a:pPr>
            <a:r>
              <a:rPr lang="en-US" dirty="0"/>
              <a:t>What is being proposed? </a:t>
            </a:r>
          </a:p>
          <a:p>
            <a:pPr marL="228600" indent="-228600">
              <a:buAutoNum type="arabicPeriod"/>
            </a:pPr>
            <a:r>
              <a:rPr lang="en-US" dirty="0"/>
              <a:t>Who could benefit from the proposal, and who could suffer from it? (Think especially about how some neighborhoods or groups in your area may already be dealing with system issues or not getting the support they need—will this proposal help or hurt them?)</a:t>
            </a:r>
            <a:endParaRPr lang="en-US" dirty="0">
              <a:cs typeface="Calibri"/>
            </a:endParaRPr>
          </a:p>
          <a:p>
            <a:pPr marL="228600" indent="-228600">
              <a:buAutoNum type="arabicPeriod"/>
            </a:pPr>
            <a:r>
              <a:rPr lang="en-US" dirty="0"/>
              <a:t>Finally, of course, how will the proposal affect me? </a:t>
            </a:r>
            <a:endParaRPr lang="en-US" dirty="0">
              <a:cs typeface="Calibri"/>
            </a:endParaRPr>
          </a:p>
          <a:p>
            <a:pPr marL="228600" indent="-228600">
              <a:buAutoNum type="arabicPeriod"/>
            </a:pPr>
            <a:endParaRPr lang="en-US" dirty="0"/>
          </a:p>
          <a:p>
            <a:r>
              <a:rPr lang="en-US" dirty="0"/>
              <a:t>For candidates</a:t>
            </a:r>
            <a:br>
              <a:rPr lang="en-US" dirty="0">
                <a:cs typeface="+mn-lt"/>
              </a:rPr>
            </a:br>
            <a:r>
              <a:rPr lang="en-US" dirty="0"/>
              <a:t>1. What are the responsibilities of the office? </a:t>
            </a:r>
            <a:endParaRPr lang="en-US" dirty="0">
              <a:cs typeface="Calibri"/>
            </a:endParaRPr>
          </a:p>
          <a:p>
            <a:r>
              <a:rPr lang="en-US" dirty="0"/>
              <a:t>2. Who is running? </a:t>
            </a:r>
            <a:endParaRPr lang="en-US" dirty="0">
              <a:cs typeface="Calibri"/>
            </a:endParaRPr>
          </a:p>
          <a:p>
            <a:r>
              <a:rPr lang="en-US" dirty="0"/>
              <a:t>3. How does the candidate propose to care for their constituents during their time in this office? (Look especially for how they will address the problems facing neighborhoods who need more support, or have systemically been under-resourced). </a:t>
            </a:r>
            <a:endParaRPr lang="en-US" dirty="0">
              <a:cs typeface="Calibri"/>
            </a:endParaRPr>
          </a:p>
          <a:p>
            <a:endParaRPr lang="en-US" dirty="0"/>
          </a:p>
          <a:p>
            <a:r>
              <a:rPr lang="en-US" dirty="0"/>
              <a:t>Also consider: do candidates’ values align with yours? How do they talk about science in their messaging and their platform? </a:t>
            </a:r>
            <a:endParaRPr lang="en-US" dirty="0">
              <a:cs typeface="Calibri"/>
            </a:endParaRPr>
          </a:p>
          <a:p>
            <a:endParaRPr lang="en-US" dirty="0"/>
          </a:p>
          <a:p>
            <a:r>
              <a:rPr lang="en-US" dirty="0"/>
              <a:t>Resource: https://www.votingstudyparty.org/hosting.html </a:t>
            </a:r>
            <a:endParaRPr lang="en-US" dirty="0">
              <a:cs typeface="Calibri"/>
            </a:endParaRPr>
          </a:p>
        </p:txBody>
      </p:sp>
      <p:sp>
        <p:nvSpPr>
          <p:cNvPr id="4" name="Slide Number Placeholder 3"/>
          <p:cNvSpPr>
            <a:spLocks noGrp="1"/>
          </p:cNvSpPr>
          <p:nvPr>
            <p:ph type="sldNum" sz="quarter" idx="5"/>
          </p:nvPr>
        </p:nvSpPr>
        <p:spPr/>
        <p:txBody>
          <a:bodyPr/>
          <a:lstStyle/>
          <a:p>
            <a:fld id="{78769A5C-C951-C74D-A210-7C8E2E43EA71}" type="slidenum">
              <a:rPr lang="en-US" smtClean="0"/>
              <a:t>14</a:t>
            </a:fld>
            <a:endParaRPr lang="en-US"/>
          </a:p>
        </p:txBody>
      </p:sp>
    </p:spTree>
    <p:extLst>
      <p:ext uri="{BB962C8B-B14F-4D97-AF65-F5344CB8AC3E}">
        <p14:creationId xmlns:p14="http://schemas.microsoft.com/office/powerpoint/2010/main" val="1018796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you’re looking at the ballot initiatives, and candidates and their stances on issues, think about how different disciplines connect with voting and our democracy. </a:t>
            </a:r>
          </a:p>
          <a:p>
            <a:endParaRPr lang="en-US" dirty="0"/>
          </a:p>
          <a:p>
            <a:r>
              <a:rPr lang="en-US" dirty="0"/>
              <a:t>You can find more of these examples in the Science and Civics Guide. https://docs.google.com/document/d/1srQwMsGn35dw8D7E1I5En-mc_FJGBFFr5JmBhzcp0JM/edit</a:t>
            </a:r>
          </a:p>
          <a:p>
            <a:endParaRPr lang="en-US" dirty="0">
              <a:cs typeface="Calibri"/>
            </a:endParaRPr>
          </a:p>
          <a:p>
            <a:r>
              <a:rPr lang="en-US" dirty="0">
                <a:cs typeface="Calibri"/>
              </a:rPr>
              <a:t>These are just a few areas where science, voting, and policy intersect. What’s missing? How do issues related to your discipline connect to voting?</a:t>
            </a:r>
          </a:p>
          <a:p>
            <a:endParaRPr lang="en-US" dirty="0">
              <a:cs typeface="Calibri"/>
            </a:endParaRPr>
          </a:p>
          <a:p>
            <a:r>
              <a:rPr lang="en-US" dirty="0">
                <a:cs typeface="Calibri"/>
              </a:rPr>
              <a:t>Once you’re registered and informed, it’s time to VOTE—and also get others to turn out to vote! (turn it over to Matt)</a:t>
            </a:r>
          </a:p>
          <a:p>
            <a:endParaRPr lang="en-US" dirty="0">
              <a:cs typeface="Calibri"/>
            </a:endParaRPr>
          </a:p>
          <a:p>
            <a:r>
              <a:rPr lang="en-US" dirty="0">
                <a:cs typeface="Calibri"/>
              </a:rPr>
              <a:t>****</a:t>
            </a:r>
          </a:p>
          <a:p>
            <a:endParaRPr lang="en-US" dirty="0"/>
          </a:p>
          <a:p>
            <a:r>
              <a:rPr lang="en-US" sz="1200" b="0" i="0" u="none" strike="noStrike" dirty="0">
                <a:solidFill>
                  <a:srgbClr val="595959"/>
                </a:solidFill>
                <a:effectLst/>
                <a:latin typeface="Lato"/>
                <a:ea typeface="Lato"/>
                <a:cs typeface="Lato"/>
              </a:rPr>
              <a:t>What local infrastructure issues have you noticed? Crumbling bridges, wider highways, safer bike paths? Engineering can help design solutions to these problems—and should help us think through the trade-offs of these choices.</a:t>
            </a:r>
            <a:r>
              <a:rPr lang="en-US" dirty="0">
                <a:solidFill>
                  <a:srgbClr val="595959"/>
                </a:solidFill>
                <a:latin typeface="Lato"/>
                <a:ea typeface="Lato"/>
                <a:cs typeface="Lato"/>
              </a:rPr>
              <a:t> </a:t>
            </a:r>
            <a:endParaRPr lang="en-US" sz="1200" b="0" i="0" u="none" strike="noStrike" dirty="0">
              <a:solidFill>
                <a:srgbClr val="595959"/>
              </a:solidFill>
              <a:effectLst/>
              <a:latin typeface="Lato" panose="020F0502020204030203" pitchFamily="34" charset="0"/>
              <a:ea typeface="Lato"/>
              <a:cs typeface="Lato"/>
            </a:endParaRPr>
          </a:p>
          <a:p>
            <a:endParaRPr lang="en-US" sz="1200" b="0" i="0" u="none" strike="noStrike" dirty="0">
              <a:solidFill>
                <a:srgbClr val="595959"/>
              </a:solidFill>
              <a:effectLst/>
              <a:latin typeface="Lato" panose="020F0502020204030203" pitchFamily="34" charset="0"/>
            </a:endParaRPr>
          </a:p>
          <a:p>
            <a:r>
              <a:rPr lang="en-US" sz="1200" b="0" i="0" u="none" strike="noStrike" dirty="0">
                <a:solidFill>
                  <a:srgbClr val="595959"/>
                </a:solidFill>
                <a:effectLst/>
                <a:latin typeface="Lato"/>
                <a:ea typeface="Lato"/>
                <a:cs typeface="Lato"/>
              </a:rPr>
              <a:t>Many people do not realize how geology relates to environmental science and subsequently environmental justice. Geology goes into the site evaluation process for new buildings, which is another way that geology informs policy, and therefore relates to voting.</a:t>
            </a:r>
            <a:r>
              <a:rPr lang="en-US" dirty="0">
                <a:solidFill>
                  <a:srgbClr val="595959"/>
                </a:solidFill>
                <a:latin typeface="Lato"/>
                <a:ea typeface="Lato"/>
                <a:cs typeface="Lato"/>
              </a:rPr>
              <a:t> </a:t>
            </a:r>
            <a:endParaRPr lang="en-US" sz="1200" b="0" i="0" u="none" strike="noStrike" dirty="0">
              <a:solidFill>
                <a:srgbClr val="595959"/>
              </a:solidFill>
              <a:effectLst/>
              <a:latin typeface="Lato" panose="020F0502020204030203" pitchFamily="34" charset="0"/>
              <a:ea typeface="Lato"/>
              <a:cs typeface="Lato"/>
            </a:endParaRPr>
          </a:p>
          <a:p>
            <a:pPr fontAlgn="base">
              <a:buFont typeface="+mj-lt"/>
            </a:pPr>
            <a:endParaRPr lang="en-US" sz="1200" b="0" i="0" u="none" strike="noStrike" dirty="0">
              <a:solidFill>
                <a:srgbClr val="595959"/>
              </a:solidFill>
              <a:effectLst/>
              <a:latin typeface="Lato" panose="020F0502020204030203" pitchFamily="34" charset="0"/>
              <a:ea typeface="Lato" panose="020F0502020204030203" pitchFamily="34" charset="0"/>
              <a:cs typeface="Lato" panose="020F0502020204030203" pitchFamily="34" charset="0"/>
            </a:endParaRPr>
          </a:p>
          <a:p>
            <a:pPr>
              <a:buFont typeface="+mj-lt"/>
            </a:pPr>
            <a:r>
              <a:rPr lang="en-US" dirty="0">
                <a:solidFill>
                  <a:srgbClr val="595959"/>
                </a:solidFill>
                <a:latin typeface="Lato"/>
                <a:ea typeface="Lato"/>
                <a:cs typeface="Lato"/>
              </a:rPr>
              <a:t>Outside of these specific fields, it's also worth thinking about how public health and equity issues impact people's ability to show up and do research and study. For example, think about how extreme weather events like heat waves or hurricanes </a:t>
            </a:r>
            <a:r>
              <a:rPr lang="en-US" dirty="0">
                <a:solidFill>
                  <a:srgbClr val="595959"/>
                </a:solidFill>
              </a:rPr>
              <a:t>inhibit the ability for data to be collected during crucial times of the field season or make it unsafe for researchers and field technicians who are working primarily outside.</a:t>
            </a:r>
            <a:endParaRPr lang="en-US" dirty="0">
              <a:cs typeface="Calibri"/>
            </a:endParaRPr>
          </a:p>
          <a:p>
            <a:endParaRPr lang="en-US" dirty="0"/>
          </a:p>
          <a:p>
            <a:r>
              <a:rPr lang="en-US" dirty="0"/>
              <a:t>Resource: https://docs.google.com/document/d/1tuvT_YT2ecJfZnQ-HnoNVUrgRuGQc5XYgzG55ZnXjBY/edit</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78769A5C-C951-C74D-A210-7C8E2E43EA71}" type="slidenum">
              <a:rPr lang="en-US" smtClean="0"/>
              <a:t>15</a:t>
            </a:fld>
            <a:endParaRPr lang="en-US"/>
          </a:p>
        </p:txBody>
      </p:sp>
    </p:spTree>
    <p:extLst>
      <p:ext uri="{BB962C8B-B14F-4D97-AF65-F5344CB8AC3E}">
        <p14:creationId xmlns:p14="http://schemas.microsoft.com/office/powerpoint/2010/main" val="1311525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you’ve inspired your friends, peers, and community to ensure they’re registered to vote! Well done. But registering is just step one. Now you need to ensure that they actually vote on Election Day. </a:t>
            </a:r>
          </a:p>
          <a:p>
            <a:endParaRPr lang="en-US" dirty="0"/>
          </a:p>
          <a:p>
            <a:r>
              <a:rPr lang="en-US" dirty="0"/>
              <a:t>In this section we’ll first highlight and talk about three techniques that science and evidence have shown to be particularly effective at mobilizing voters. </a:t>
            </a:r>
          </a:p>
          <a:p>
            <a:endParaRPr lang="en-US" dirty="0"/>
          </a:p>
          <a:p>
            <a:r>
              <a:rPr lang="en-US" dirty="0"/>
              <a:t>We’ll then touch on a few other ways to mobilize voters, because of course there are many potential ways to do so beyond what we’ll focus on today. </a:t>
            </a:r>
          </a:p>
        </p:txBody>
      </p:sp>
      <p:sp>
        <p:nvSpPr>
          <p:cNvPr id="4" name="Slide Number Placeholder 3"/>
          <p:cNvSpPr>
            <a:spLocks noGrp="1"/>
          </p:cNvSpPr>
          <p:nvPr>
            <p:ph type="sldNum" sz="quarter" idx="5"/>
          </p:nvPr>
        </p:nvSpPr>
        <p:spPr/>
        <p:txBody>
          <a:bodyPr/>
          <a:lstStyle/>
          <a:p>
            <a:fld id="{78769A5C-C951-C74D-A210-7C8E2E43EA71}" type="slidenum">
              <a:rPr lang="en-US" smtClean="0"/>
              <a:t>16</a:t>
            </a:fld>
            <a:endParaRPr lang="en-US"/>
          </a:p>
        </p:txBody>
      </p:sp>
    </p:spTree>
    <p:extLst>
      <p:ext uri="{BB962C8B-B14F-4D97-AF65-F5344CB8AC3E}">
        <p14:creationId xmlns:p14="http://schemas.microsoft.com/office/powerpoint/2010/main" val="1855374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264a7f41f3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g1264a7f41f3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58750" lvl="0" indent="0" algn="l" rtl="0">
              <a:lnSpc>
                <a:spcPct val="115000"/>
              </a:lnSpc>
              <a:spcBef>
                <a:spcPts val="0"/>
              </a:spcBef>
              <a:spcAft>
                <a:spcPts val="0"/>
              </a:spcAft>
              <a:buSzPts val="1100"/>
              <a:buFont typeface="Arial"/>
              <a:buNone/>
            </a:pPr>
            <a:r>
              <a:rPr lang="en-US" sz="3600" b="0" i="0" dirty="0">
                <a:solidFill>
                  <a:srgbClr val="25212A"/>
                </a:solidFill>
                <a:effectLst/>
                <a:latin typeface="Montserrat"/>
              </a:rPr>
              <a:t>So what works? We’re going to focus on three things, all of which have been shown to be particularly effective at mobilizing voters to the polls:</a:t>
            </a:r>
          </a:p>
          <a:p>
            <a:pPr marL="158750" lvl="0" indent="0" algn="l" rtl="0">
              <a:lnSpc>
                <a:spcPct val="115000"/>
              </a:lnSpc>
              <a:spcBef>
                <a:spcPts val="0"/>
              </a:spcBef>
              <a:spcAft>
                <a:spcPts val="0"/>
              </a:spcAft>
              <a:buSzPts val="1100"/>
              <a:buFont typeface="Arial"/>
              <a:buNone/>
            </a:pPr>
            <a:endParaRPr lang="en-US" sz="3600" b="0" i="0" dirty="0">
              <a:solidFill>
                <a:srgbClr val="25212A"/>
              </a:solidFill>
              <a:effectLst/>
              <a:latin typeface="Montserrat"/>
            </a:endParaRPr>
          </a:p>
          <a:p>
            <a:pPr marL="730250" lvl="0" indent="-571500" algn="l" rtl="0">
              <a:lnSpc>
                <a:spcPct val="115000"/>
              </a:lnSpc>
              <a:spcBef>
                <a:spcPts val="0"/>
              </a:spcBef>
              <a:spcAft>
                <a:spcPts val="0"/>
              </a:spcAft>
              <a:buSzPts val="1100"/>
              <a:buFont typeface="Arial" panose="020B0604020202020204" pitchFamily="34" charset="0"/>
              <a:buChar char="•"/>
            </a:pPr>
            <a:r>
              <a:rPr lang="en-US" sz="3600" b="0" i="0" dirty="0">
                <a:solidFill>
                  <a:srgbClr val="25212A"/>
                </a:solidFill>
                <a:effectLst/>
                <a:latin typeface="Montserrat"/>
              </a:rPr>
              <a:t>Making a plan to vote</a:t>
            </a:r>
          </a:p>
          <a:p>
            <a:pPr marL="730250" lvl="0" indent="-571500" algn="l" rtl="0">
              <a:lnSpc>
                <a:spcPct val="115000"/>
              </a:lnSpc>
              <a:spcBef>
                <a:spcPts val="0"/>
              </a:spcBef>
              <a:spcAft>
                <a:spcPts val="0"/>
              </a:spcAft>
              <a:buSzPts val="1100"/>
              <a:buFont typeface="Arial" panose="020B0604020202020204" pitchFamily="34" charset="0"/>
              <a:buChar char="•"/>
            </a:pPr>
            <a:endParaRPr lang="en-US" sz="3600" b="0" i="0" dirty="0">
              <a:solidFill>
                <a:srgbClr val="25212A"/>
              </a:solidFill>
              <a:effectLst/>
              <a:latin typeface="Montserrat"/>
            </a:endParaRPr>
          </a:p>
          <a:p>
            <a:pPr marL="730250" lvl="0" indent="-571500" algn="l" rtl="0">
              <a:lnSpc>
                <a:spcPct val="115000"/>
              </a:lnSpc>
              <a:spcBef>
                <a:spcPts val="0"/>
              </a:spcBef>
              <a:spcAft>
                <a:spcPts val="0"/>
              </a:spcAft>
              <a:buSzPts val="1100"/>
              <a:buFont typeface="Arial" panose="020B0604020202020204" pitchFamily="34" charset="0"/>
              <a:buChar char="•"/>
            </a:pPr>
            <a:r>
              <a:rPr lang="en-US" sz="3600" b="0" i="0" dirty="0">
                <a:solidFill>
                  <a:srgbClr val="25212A"/>
                </a:solidFill>
                <a:effectLst/>
                <a:latin typeface="Montserrat"/>
              </a:rPr>
              <a:t>Tripling the vote</a:t>
            </a:r>
          </a:p>
          <a:p>
            <a:pPr marL="730250" lvl="0" indent="-571500" algn="l" rtl="0">
              <a:lnSpc>
                <a:spcPct val="115000"/>
              </a:lnSpc>
              <a:spcBef>
                <a:spcPts val="0"/>
              </a:spcBef>
              <a:spcAft>
                <a:spcPts val="0"/>
              </a:spcAft>
              <a:buSzPts val="1100"/>
              <a:buFont typeface="Arial" panose="020B0604020202020204" pitchFamily="34" charset="0"/>
              <a:buChar char="•"/>
            </a:pPr>
            <a:endParaRPr lang="en-US" sz="3600" b="0" i="0" dirty="0">
              <a:solidFill>
                <a:srgbClr val="25212A"/>
              </a:solidFill>
              <a:effectLst/>
              <a:latin typeface="Montserrat"/>
            </a:endParaRPr>
          </a:p>
          <a:p>
            <a:pPr marL="730250" lvl="0" indent="-571500" algn="l" rtl="0">
              <a:lnSpc>
                <a:spcPct val="115000"/>
              </a:lnSpc>
              <a:spcBef>
                <a:spcPts val="0"/>
              </a:spcBef>
              <a:spcAft>
                <a:spcPts val="0"/>
              </a:spcAft>
              <a:buSzPts val="1100"/>
              <a:buFont typeface="Arial" panose="020B0604020202020204" pitchFamily="34" charset="0"/>
              <a:buChar char="•"/>
            </a:pPr>
            <a:r>
              <a:rPr lang="en-US" sz="3600" b="0" i="0" dirty="0">
                <a:solidFill>
                  <a:srgbClr val="25212A"/>
                </a:solidFill>
                <a:effectLst/>
                <a:latin typeface="Montserrat"/>
              </a:rPr>
              <a:t>And continuing the conversation</a:t>
            </a:r>
          </a:p>
          <a:p>
            <a:pPr marL="158750" lvl="0" indent="0" algn="l" rtl="0">
              <a:lnSpc>
                <a:spcPct val="115000"/>
              </a:lnSpc>
              <a:spcBef>
                <a:spcPts val="0"/>
              </a:spcBef>
              <a:spcAft>
                <a:spcPts val="0"/>
              </a:spcAft>
              <a:buSzPts val="1100"/>
              <a:buFont typeface="Arial"/>
              <a:buNone/>
            </a:pPr>
            <a:endParaRPr lang="en-US" sz="3600" b="0" i="0" dirty="0">
              <a:solidFill>
                <a:srgbClr val="25212A"/>
              </a:solidFill>
              <a:effectLst/>
              <a:latin typeface="Montserrat"/>
            </a:endParaRPr>
          </a:p>
          <a:p>
            <a:pPr marL="158750" lvl="0" indent="0" algn="l" rtl="0">
              <a:lnSpc>
                <a:spcPct val="115000"/>
              </a:lnSpc>
              <a:spcBef>
                <a:spcPts val="0"/>
              </a:spcBef>
              <a:spcAft>
                <a:spcPts val="0"/>
              </a:spcAft>
              <a:buSzPts val="1100"/>
              <a:buFont typeface="Arial"/>
              <a:buNone/>
            </a:pPr>
            <a:r>
              <a:rPr lang="en-US" sz="3600" b="0" i="0" dirty="0">
                <a:solidFill>
                  <a:srgbClr val="25212A"/>
                </a:solidFill>
                <a:effectLst/>
                <a:latin typeface="Montserrat"/>
              </a:rPr>
              <a:t>We’ll then have time to touch base on a few other potential opportunities to highlights as well.</a:t>
            </a:r>
          </a:p>
          <a:p>
            <a:pPr marL="158750" lvl="0" indent="0" algn="l" rtl="0">
              <a:lnSpc>
                <a:spcPct val="115000"/>
              </a:lnSpc>
              <a:spcBef>
                <a:spcPts val="0"/>
              </a:spcBef>
              <a:spcAft>
                <a:spcPts val="0"/>
              </a:spcAft>
              <a:buSzPts val="1100"/>
              <a:buFont typeface="Arial"/>
              <a:buNone/>
            </a:pPr>
            <a:endParaRPr lang="en-US" sz="3600" b="0" i="0" dirty="0">
              <a:solidFill>
                <a:srgbClr val="25212A"/>
              </a:solidFill>
              <a:effectLst/>
              <a:latin typeface="Montserrat"/>
            </a:endParaRPr>
          </a:p>
          <a:p>
            <a:pPr marL="158750" lvl="0" indent="0" algn="l" rtl="0">
              <a:lnSpc>
                <a:spcPct val="115000"/>
              </a:lnSpc>
              <a:spcBef>
                <a:spcPts val="0"/>
              </a:spcBef>
              <a:spcAft>
                <a:spcPts val="0"/>
              </a:spcAft>
              <a:buSzPts val="1100"/>
              <a:buFont typeface="Arial"/>
              <a:buNone/>
            </a:pPr>
            <a:r>
              <a:rPr lang="en-US" sz="3600" b="0" i="0" dirty="0">
                <a:solidFill>
                  <a:srgbClr val="25212A"/>
                </a:solidFill>
                <a:effectLst/>
                <a:latin typeface="Montserrat"/>
              </a:rPr>
              <a:t>Before we dig in though, I want to point out one thing: All three of these methods we’re going to highlight have one thing in common: YOU.  Why you? Because overwhelming evidence shows that people are far more receptive and responsive to people they know, trust, and respect. In short, you are a trusted messenger and voice for your friends, peers, and community. And all three of these techniques draw from that power and influence you have. So let’s go! </a:t>
            </a:r>
          </a:p>
        </p:txBody>
      </p:sp>
      <p:sp>
        <p:nvSpPr>
          <p:cNvPr id="96" name="Google Shape;96;g1264a7f41f3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298724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a:ea typeface="Calibri"/>
                <a:cs typeface="Calibri"/>
              </a:rPr>
              <a:t>First, one of the easiest ways to make it more likely that people will actually cast a ballot is to get them to make a plan to vote.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a:ea typeface="Calibri"/>
                <a:cs typeface="Calibri"/>
              </a:rPr>
              <a:t>There’s data to back this up. In one study, researchers saw increased turnout simply by asking voters what time they would vote, where they would be coming from, and what they would be doing beforehand. Thinking through these logistics ahead of time reduces the perceived barriers of voting.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a:ea typeface="Calibri"/>
                <a:cs typeface="Calibri"/>
              </a:rPr>
              <a:t>Resource: Nickerson, David W., and Todd Rogers. 2010. “Do You Have a Voting Plan? Implementation Intentions, Voter Turnout, and Organic Plan Making.” Psychological Science 21(2): 194–99. From </a:t>
            </a:r>
            <a:r>
              <a:rPr lang="en-US" sz="1200" b="0" i="0" u="sng" strike="noStrike" dirty="0">
                <a:solidFill>
                  <a:srgbClr val="0563C1"/>
                </a:solidFill>
                <a:effectLst/>
                <a:latin typeface="Calibri"/>
                <a:ea typeface="Calibri"/>
                <a:cs typeface="Calibri"/>
                <a:hlinkClick r:id="rId3"/>
              </a:rPr>
              <a:t>Ideas42</a:t>
            </a:r>
            <a:r>
              <a:rPr lang="en-US" sz="1200" b="0" i="0" u="none" strike="noStrike" dirty="0">
                <a:solidFill>
                  <a:srgbClr val="000000"/>
                </a:solidFill>
                <a:effectLst/>
                <a:latin typeface="Calibri"/>
                <a:ea typeface="Calibri"/>
                <a:cs typeface="Calibri"/>
              </a:rPr>
              <a:t>: </a:t>
            </a:r>
            <a:r>
              <a:rPr lang="en-US" b="0" i="0" dirty="0">
                <a:solidFill>
                  <a:srgbClr val="000000"/>
                </a:solidFill>
                <a:effectLst/>
                <a:latin typeface="Calibri"/>
                <a:ea typeface="Calibri"/>
                <a:cs typeface="Calibri"/>
              </a:rPr>
              <a:t>https://www.ideas42.org/wp-content/uploads/2017/05/Students_into_Voters.pdf</a:t>
            </a:r>
            <a:r>
              <a:rPr lang="en-US" dirty="0">
                <a:solidFill>
                  <a:srgbClr val="000000"/>
                </a:solidFill>
                <a:latin typeface="Calibri"/>
                <a:ea typeface="Calibri"/>
                <a:cs typeface="Calibri"/>
              </a:rPr>
              <a:t> </a:t>
            </a:r>
            <a:endParaRPr lang="en-US" sz="1200" b="0" i="0" u="none" strike="noStrike" dirty="0">
              <a:solidFill>
                <a:srgbClr val="000000"/>
              </a:solidFill>
              <a:effectLst/>
              <a:latin typeface="Calibri" panose="020F0502020204030204" pitchFamily="34" charset="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Calibri"/>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DF6214C0-E954-40BD-BB21-FDF9A0119258}" type="slidenum">
              <a:rPr lang="en-US" smtClean="0"/>
              <a:t>18</a:t>
            </a:fld>
            <a:endParaRPr lang="en-US"/>
          </a:p>
        </p:txBody>
      </p:sp>
    </p:spTree>
    <p:extLst>
      <p:ext uri="{BB962C8B-B14F-4D97-AF65-F5344CB8AC3E}">
        <p14:creationId xmlns:p14="http://schemas.microsoft.com/office/powerpoint/2010/main" val="41306205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dirty="0">
                <a:solidFill>
                  <a:srgbClr val="000000"/>
                </a:solidFill>
                <a:effectLst/>
                <a:latin typeface="Calibri"/>
                <a:ea typeface="Calibri"/>
                <a:cs typeface="Calibri"/>
              </a:rPr>
              <a:t>So in order to increase the likelihood of your friends, family, peers, or colleagues voting, walk through these questions.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dirty="0">
              <a:solidFill>
                <a:srgbClr val="000000"/>
              </a:solidFill>
              <a:effectLst/>
              <a:latin typeface="Calibri"/>
              <a:ea typeface="Calibri"/>
              <a:cs typeface="Calibri"/>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dirty="0">
                <a:solidFill>
                  <a:srgbClr val="000000"/>
                </a:solidFill>
                <a:effectLst/>
                <a:latin typeface="Calibri"/>
                <a:ea typeface="Calibri"/>
                <a:cs typeface="Calibri"/>
              </a:rPr>
              <a:t>This study was conducted pre-pandemic so there was more of a focus on voting in-person, but the same tactics would apply for voting by mail—when will you sit down to fill out your ballot, when/how will you mail it, do you have stamps and if not do you know where to get them (especially for younger voters), etc.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dirty="0">
              <a:solidFill>
                <a:srgbClr val="000000"/>
              </a:solidFill>
              <a:effectLst/>
              <a:latin typeface="Calibri"/>
              <a:cs typeface="Calibri"/>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dirty="0"/>
              <a:t>The key here is to make it as concrete as possible (without being too onerous, of course). Ask specific questions that will help people create their voting plan.</a:t>
            </a: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78769A5C-C951-C74D-A210-7C8E2E43EA71}" type="slidenum">
              <a:rPr lang="en-US" smtClean="0"/>
              <a:t>19</a:t>
            </a:fld>
            <a:endParaRPr lang="en-US"/>
          </a:p>
        </p:txBody>
      </p:sp>
    </p:spTree>
    <p:extLst>
      <p:ext uri="{BB962C8B-B14F-4D97-AF65-F5344CB8AC3E}">
        <p14:creationId xmlns:p14="http://schemas.microsoft.com/office/powerpoint/2010/main" val="404305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264a7f41f3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g1264a7f41f3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lnSpc>
                <a:spcPct val="115000"/>
              </a:lnSpc>
              <a:buSzPts val="1100"/>
            </a:pPr>
            <a:r>
              <a:rPr lang="en-US" dirty="0"/>
              <a:t>TRAINERS: Customize your agenda to your audience and the amount of time you have. This presentation covers all of the above listed topics and is designed to be completed in one hour. </a:t>
            </a:r>
            <a:endParaRPr lang="en-US" sz="3600" b="0" i="0" dirty="0">
              <a:solidFill>
                <a:srgbClr val="25212A"/>
              </a:solidFill>
              <a:effectLst/>
              <a:latin typeface="Montserrat" panose="00000500000000000000" pitchFamily="2" charset="0"/>
            </a:endParaRPr>
          </a:p>
        </p:txBody>
      </p:sp>
      <p:sp>
        <p:nvSpPr>
          <p:cNvPr id="96" name="Google Shape;96;g1264a7f41f3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3774100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it’s one thing to make a plan to cast your ballot, and it’s another to decide who and what you’re voting for!</a:t>
            </a:r>
          </a:p>
          <a:p>
            <a:endParaRPr lang="en-US" dirty="0"/>
          </a:p>
          <a:p>
            <a:r>
              <a:rPr lang="en-US" dirty="0"/>
              <a:t>To take the make-a-plan-to-vote technique to the next level – and increase the likelihood of people voting even more – you can also encourage people to add in a ‘who-are-you-voting-for’ plan. </a:t>
            </a:r>
          </a:p>
          <a:p>
            <a:endParaRPr lang="en-US" dirty="0"/>
          </a:p>
          <a:p>
            <a:r>
              <a:rPr lang="en-US" dirty="0"/>
              <a:t>To do so, Engineers and Scientists Acting Locally, is a nonpartisan nonprofit organization, have prepared this set of recommendations for creating a “who are you voting for” plan. </a:t>
            </a:r>
          </a:p>
          <a:p>
            <a:endParaRPr lang="en-US" dirty="0"/>
          </a:p>
          <a:p>
            <a:r>
              <a:rPr lang="en-US" dirty="0"/>
              <a:t>They suggest resources like Ballotpedia.org or BallotReady.org to view voter guides and sample ballots to help you do your research. </a:t>
            </a:r>
            <a:endParaRPr lang="en-US" dirty="0">
              <a:ea typeface="Calibri"/>
              <a:cs typeface="Calibri"/>
            </a:endParaRPr>
          </a:p>
          <a:p>
            <a:endParaRPr lang="en-US" dirty="0"/>
          </a:p>
          <a:p>
            <a:r>
              <a:rPr lang="en-US" dirty="0"/>
              <a:t>Resources: </a:t>
            </a:r>
            <a:endParaRPr lang="en-US" dirty="0">
              <a:ea typeface="Calibri"/>
              <a:cs typeface="Calibri"/>
            </a:endParaRPr>
          </a:p>
          <a:p>
            <a:r>
              <a:rPr lang="en-US" dirty="0"/>
              <a:t>Ballotpedia.org</a:t>
            </a:r>
            <a:endParaRPr lang="en-US" dirty="0">
              <a:ea typeface="Calibri"/>
              <a:cs typeface="Calibri"/>
            </a:endParaRPr>
          </a:p>
          <a:p>
            <a:r>
              <a:rPr lang="en-US" dirty="0"/>
              <a:t>BallotReady.org</a:t>
            </a:r>
          </a:p>
        </p:txBody>
      </p:sp>
      <p:sp>
        <p:nvSpPr>
          <p:cNvPr id="4" name="Slide Number Placeholder 3"/>
          <p:cNvSpPr>
            <a:spLocks noGrp="1"/>
          </p:cNvSpPr>
          <p:nvPr>
            <p:ph type="sldNum" sz="quarter" idx="5"/>
          </p:nvPr>
        </p:nvSpPr>
        <p:spPr/>
        <p:txBody>
          <a:bodyPr/>
          <a:lstStyle/>
          <a:p>
            <a:fld id="{78769A5C-C951-C74D-A210-7C8E2E43EA71}" type="slidenum">
              <a:rPr lang="en-US" smtClean="0"/>
              <a:t>20</a:t>
            </a:fld>
            <a:endParaRPr lang="en-US"/>
          </a:p>
        </p:txBody>
      </p:sp>
    </p:spTree>
    <p:extLst>
      <p:ext uri="{BB962C8B-B14F-4D97-AF65-F5344CB8AC3E}">
        <p14:creationId xmlns:p14="http://schemas.microsoft.com/office/powerpoint/2010/main" val="83149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we’ll talk about how you can triple your vote. </a:t>
            </a:r>
          </a:p>
          <a:p>
            <a:endParaRPr lang="en-US" dirty="0"/>
          </a:p>
          <a:p>
            <a:r>
              <a:rPr lang="en-US" dirty="0"/>
              <a:t>The premise of this technique is simple. </a:t>
            </a:r>
          </a:p>
        </p:txBody>
      </p:sp>
      <p:sp>
        <p:nvSpPr>
          <p:cNvPr id="4" name="Slide Number Placeholder 3"/>
          <p:cNvSpPr>
            <a:spLocks noGrp="1"/>
          </p:cNvSpPr>
          <p:nvPr>
            <p:ph type="sldNum" sz="quarter" idx="5"/>
          </p:nvPr>
        </p:nvSpPr>
        <p:spPr/>
        <p:txBody>
          <a:bodyPr/>
          <a:lstStyle/>
          <a:p>
            <a:fld id="{DF6214C0-E954-40BD-BB21-FDF9A0119258}" type="slidenum">
              <a:rPr lang="en-US" smtClean="0"/>
              <a:t>21</a:t>
            </a:fld>
            <a:endParaRPr lang="en-US"/>
          </a:p>
        </p:txBody>
      </p:sp>
    </p:spTree>
    <p:extLst>
      <p:ext uri="{BB962C8B-B14F-4D97-AF65-F5344CB8AC3E}">
        <p14:creationId xmlns:p14="http://schemas.microsoft.com/office/powerpoint/2010/main" val="36447711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mn-lt"/>
                <a:ea typeface="+mn-ea"/>
                <a:cs typeface="+mn-cs"/>
              </a:rPr>
              <a:t>Vote tripling </a:t>
            </a:r>
            <a:r>
              <a:rPr lang="en-US" sz="1200" b="0" i="0" u="none" strike="noStrike" kern="1200" dirty="0">
                <a:solidFill>
                  <a:schemeClr val="tx1"/>
                </a:solidFill>
                <a:effectLst/>
                <a:latin typeface="+mn-lt"/>
                <a:ea typeface="+mn-ea"/>
                <a:cs typeface="+mn-cs"/>
              </a:rPr>
              <a:t>means getting three friends to pledge to vote. You can do this by phone, text, social media, or in person.</a:t>
            </a:r>
          </a:p>
          <a:p>
            <a:endParaRPr lang="en-US" dirty="0">
              <a:cs typeface="Calibri"/>
            </a:endParaRPr>
          </a:p>
          <a:p>
            <a:pPr rtl="0" fontAlgn="base"/>
            <a:r>
              <a:rPr lang="en-US" dirty="0"/>
              <a:t>Resource: https://docs.google.com/document/d/1w0VBbIWKFLx2gtIwdpssyGqnOnXMFaX47JH6d3ZeqQc/edit</a:t>
            </a:r>
          </a:p>
        </p:txBody>
      </p:sp>
      <p:sp>
        <p:nvSpPr>
          <p:cNvPr id="4" name="Slide Number Placeholder 3"/>
          <p:cNvSpPr>
            <a:spLocks noGrp="1"/>
          </p:cNvSpPr>
          <p:nvPr>
            <p:ph type="sldNum" sz="quarter" idx="5"/>
          </p:nvPr>
        </p:nvSpPr>
        <p:spPr/>
        <p:txBody>
          <a:bodyPr/>
          <a:lstStyle/>
          <a:p>
            <a:fld id="{78769A5C-C951-C74D-A210-7C8E2E43EA71}" type="slidenum">
              <a:rPr lang="en-US" smtClean="0"/>
              <a:t>22</a:t>
            </a:fld>
            <a:endParaRPr lang="en-US"/>
          </a:p>
        </p:txBody>
      </p:sp>
    </p:spTree>
    <p:extLst>
      <p:ext uri="{BB962C8B-B14F-4D97-AF65-F5344CB8AC3E}">
        <p14:creationId xmlns:p14="http://schemas.microsoft.com/office/powerpoint/2010/main" val="20961157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Once people pledge to vote, it’s crucial that you then send them a reminder as it gets closer to Election Day.</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This works because people are more likely to seriously consider reminders from family and friends than they are campaign volunteers that they don’t know. It also connects to the power of social norms—if you think everyone is voting, you’re more likely to do the same. </a:t>
            </a:r>
          </a:p>
          <a:p>
            <a:endParaRPr lang="en-US" dirty="0">
              <a:cs typeface="Calibri"/>
            </a:endParaRPr>
          </a:p>
          <a:p>
            <a:pPr rtl="0" fontAlgn="base"/>
            <a:r>
              <a:rPr lang="en-US" dirty="0"/>
              <a:t>Resource: https://docs.google.com/document/d/1w0VBbIWKFLx2gtIwdpssyGqnOnXMFaX47JH6d3ZeqQc/edit</a:t>
            </a:r>
          </a:p>
        </p:txBody>
      </p:sp>
      <p:sp>
        <p:nvSpPr>
          <p:cNvPr id="4" name="Slide Number Placeholder 3"/>
          <p:cNvSpPr>
            <a:spLocks noGrp="1"/>
          </p:cNvSpPr>
          <p:nvPr>
            <p:ph type="sldNum" sz="quarter" idx="5"/>
          </p:nvPr>
        </p:nvSpPr>
        <p:spPr/>
        <p:txBody>
          <a:bodyPr/>
          <a:lstStyle/>
          <a:p>
            <a:fld id="{78769A5C-C951-C74D-A210-7C8E2E43EA71}" type="slidenum">
              <a:rPr lang="en-US" smtClean="0"/>
              <a:t>23</a:t>
            </a:fld>
            <a:endParaRPr lang="en-US"/>
          </a:p>
        </p:txBody>
      </p:sp>
    </p:spTree>
    <p:extLst>
      <p:ext uri="{BB962C8B-B14F-4D97-AF65-F5344CB8AC3E}">
        <p14:creationId xmlns:p14="http://schemas.microsoft.com/office/powerpoint/2010/main" val="10752942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You can take this technique to the next level by asking 3 friends to ask 3 of their friends to pledge to vote and start a chain reaction of voter mobilization! You can do this right after they pledge to vote themselves or as part of your reminder shortly before Election Day or other important date. </a:t>
            </a:r>
          </a:p>
          <a:p>
            <a:endParaRPr lang="en-US" dirty="0">
              <a:cs typeface="Calibri"/>
            </a:endParaRPr>
          </a:p>
          <a:p>
            <a:pPr rtl="0" fontAlgn="base"/>
            <a:r>
              <a:rPr lang="en-US" dirty="0"/>
              <a:t>Resource: https://docs.google.com/document/d/1w0VBbIWKFLx2gtIwdpssyGqnOnXMFaX47JH6d3ZeqQc/edit</a:t>
            </a:r>
          </a:p>
        </p:txBody>
      </p:sp>
      <p:sp>
        <p:nvSpPr>
          <p:cNvPr id="4" name="Slide Number Placeholder 3"/>
          <p:cNvSpPr>
            <a:spLocks noGrp="1"/>
          </p:cNvSpPr>
          <p:nvPr>
            <p:ph type="sldNum" sz="quarter" idx="5"/>
          </p:nvPr>
        </p:nvSpPr>
        <p:spPr/>
        <p:txBody>
          <a:bodyPr/>
          <a:lstStyle/>
          <a:p>
            <a:fld id="{78769A5C-C951-C74D-A210-7C8E2E43EA71}" type="slidenum">
              <a:rPr lang="en-US" smtClean="0"/>
              <a:t>24</a:t>
            </a:fld>
            <a:endParaRPr lang="en-US"/>
          </a:p>
        </p:txBody>
      </p:sp>
    </p:spTree>
    <p:extLst>
      <p:ext uri="{BB962C8B-B14F-4D97-AF65-F5344CB8AC3E}">
        <p14:creationId xmlns:p14="http://schemas.microsoft.com/office/powerpoint/2010/main" val="6582491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Inspiring, encouraging, and supporting people to participate in our democracy is most effective when it’s part of an ongoing conversation.</a:t>
            </a:r>
          </a:p>
          <a:p>
            <a:endParaRPr lang="en-US" dirty="0"/>
          </a:p>
          <a:p>
            <a:r>
              <a:rPr lang="en-US" dirty="0"/>
              <a:t>So let’s talk about two ways you can do that. </a:t>
            </a:r>
          </a:p>
        </p:txBody>
      </p:sp>
      <p:sp>
        <p:nvSpPr>
          <p:cNvPr id="4" name="Slide Number Placeholder 3"/>
          <p:cNvSpPr>
            <a:spLocks noGrp="1"/>
          </p:cNvSpPr>
          <p:nvPr>
            <p:ph type="sldNum" sz="quarter" idx="5"/>
          </p:nvPr>
        </p:nvSpPr>
        <p:spPr/>
        <p:txBody>
          <a:bodyPr/>
          <a:lstStyle/>
          <a:p>
            <a:fld id="{DF6214C0-E954-40BD-BB21-FDF9A0119258}" type="slidenum">
              <a:rPr lang="en-US" smtClean="0"/>
              <a:t>25</a:t>
            </a:fld>
            <a:endParaRPr lang="en-US"/>
          </a:p>
        </p:txBody>
      </p:sp>
    </p:spTree>
    <p:extLst>
      <p:ext uri="{BB962C8B-B14F-4D97-AF65-F5344CB8AC3E}">
        <p14:creationId xmlns:p14="http://schemas.microsoft.com/office/powerpoint/2010/main" val="2261802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264a7f41f3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g1264a7f41f3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lnSpc>
                <a:spcPct val="115000"/>
              </a:lnSpc>
              <a:buSzPts val="1100"/>
            </a:pPr>
            <a:r>
              <a:rPr lang="en-US" sz="3600" b="0" i="0" dirty="0">
                <a:solidFill>
                  <a:srgbClr val="25212A"/>
                </a:solidFill>
                <a:effectLst/>
                <a:latin typeface="Montserrat"/>
              </a:rPr>
              <a:t>First, if you’re at a college, university, or other academic setting consider ways that you can bring participation in our democracy into the classroom.</a:t>
            </a:r>
          </a:p>
          <a:p>
            <a:pPr marL="0" indent="0">
              <a:lnSpc>
                <a:spcPct val="115000"/>
              </a:lnSpc>
              <a:buSzPts val="1100"/>
            </a:pPr>
            <a:endParaRPr lang="en-US" sz="3600" b="0" i="0" dirty="0">
              <a:solidFill>
                <a:srgbClr val="25212A"/>
              </a:solidFill>
              <a:effectLst/>
              <a:latin typeface="Montserrat"/>
            </a:endParaRPr>
          </a:p>
          <a:p>
            <a:pPr marL="0" indent="0">
              <a:lnSpc>
                <a:spcPct val="115000"/>
              </a:lnSpc>
              <a:buSzPts val="1100"/>
            </a:pPr>
            <a:r>
              <a:rPr lang="en-US" sz="3600" b="0" i="0" dirty="0">
                <a:solidFill>
                  <a:srgbClr val="25212A"/>
                </a:solidFill>
                <a:effectLst/>
                <a:latin typeface="Montserrat"/>
              </a:rPr>
              <a:t>One of the easiest ways to do this is to share and highlight the essential nonpartisan information and dates that any voter needs to know to cast a ballot. This includes relevant dates and deadlines for voter registration and elections, local polling station locations, and more. This information can be included in course materials, featured on screen using the template slide that was shared earlier in this presentation, or a variety of other ways. Students can reach out to their professors and teaching assistants to explore the best ways to do this.</a:t>
            </a:r>
          </a:p>
          <a:p>
            <a:pPr marL="0" indent="0">
              <a:lnSpc>
                <a:spcPct val="115000"/>
              </a:lnSpc>
              <a:buSzPts val="1100"/>
            </a:pPr>
            <a:endParaRPr lang="en-US" sz="3600" b="0" i="0" dirty="0">
              <a:solidFill>
                <a:srgbClr val="25212A"/>
              </a:solidFill>
              <a:effectLst/>
              <a:latin typeface="Montserrat"/>
            </a:endParaRPr>
          </a:p>
          <a:p>
            <a:pPr marL="0" indent="0">
              <a:lnSpc>
                <a:spcPct val="115000"/>
              </a:lnSpc>
              <a:buSzPts val="1100"/>
            </a:pPr>
            <a:r>
              <a:rPr lang="en-US" sz="3600" b="0" i="0" dirty="0">
                <a:solidFill>
                  <a:srgbClr val="25212A"/>
                </a:solidFill>
                <a:effectLst/>
                <a:latin typeface="Montserrat"/>
              </a:rPr>
              <a:t>As part of this, students and educators alike should emphasize that voting and participation in our democracy is the norm, not the exception. Highlighting that a majority of student voters cast a ballot in recent elections is one easy way to do this. </a:t>
            </a:r>
          </a:p>
          <a:p>
            <a:pPr marL="0" indent="0">
              <a:lnSpc>
                <a:spcPct val="115000"/>
              </a:lnSpc>
              <a:buSzPts val="1100"/>
            </a:pPr>
            <a:endParaRPr lang="en-US" sz="3600" b="0" i="0" dirty="0">
              <a:solidFill>
                <a:srgbClr val="25212A"/>
              </a:solidFill>
              <a:effectLst/>
              <a:latin typeface="Montserrat"/>
            </a:endParaRPr>
          </a:p>
          <a:p>
            <a:pPr marL="0" indent="0">
              <a:lnSpc>
                <a:spcPct val="115000"/>
              </a:lnSpc>
              <a:buSzPts val="1100"/>
            </a:pPr>
            <a:r>
              <a:rPr lang="en-US" sz="3600" b="0" i="0" dirty="0">
                <a:solidFill>
                  <a:srgbClr val="25212A"/>
                </a:solidFill>
                <a:effectLst/>
                <a:latin typeface="Montserrat"/>
              </a:rPr>
              <a:t>To more fully engage students in how science intersects with societal issues and our democracy, consider dedicating time to in-class discussions that explore how science informs and shapes policy decisions that affect our everyday lives. This does require care to do in a way that encourages civil and productive discourse.</a:t>
            </a:r>
          </a:p>
          <a:p>
            <a:pPr marL="0" indent="0">
              <a:lnSpc>
                <a:spcPct val="115000"/>
              </a:lnSpc>
              <a:buSzPts val="1100"/>
            </a:pPr>
            <a:endParaRPr lang="en-US" sz="3600" b="0" i="0" dirty="0">
              <a:solidFill>
                <a:srgbClr val="25212A"/>
              </a:solidFill>
              <a:effectLst/>
              <a:latin typeface="Montserrat"/>
            </a:endParaRPr>
          </a:p>
          <a:p>
            <a:pPr marL="0" indent="0">
              <a:lnSpc>
                <a:spcPct val="115000"/>
              </a:lnSpc>
              <a:buSzPts val="1100"/>
            </a:pPr>
            <a:r>
              <a:rPr lang="en-US" sz="3600" b="0" i="0" dirty="0">
                <a:solidFill>
                  <a:srgbClr val="25212A"/>
                </a:solidFill>
                <a:effectLst/>
                <a:latin typeface="Montserrat"/>
              </a:rPr>
              <a:t>For more on these techniques, along with other ways to bring democracy into the classroom, see 6 Ways STEM Educators Can Enhance Student Engagement in Our Democracy: https://blog.ucsusa.org/alyssa-shearer/6-ways-stem-educators-can-enhance-student-engagement-in-our-democracy/ </a:t>
            </a:r>
          </a:p>
        </p:txBody>
      </p:sp>
      <p:sp>
        <p:nvSpPr>
          <p:cNvPr id="96" name="Google Shape;96;g1264a7f41f3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16241252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264a7f41f3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g1264a7f41f3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lnSpc>
                <a:spcPct val="115000"/>
              </a:lnSpc>
              <a:buSzPts val="1100"/>
            </a:pPr>
            <a:r>
              <a:rPr lang="en-US" sz="3600" b="0" i="0" dirty="0">
                <a:solidFill>
                  <a:srgbClr val="25212A"/>
                </a:solidFill>
                <a:effectLst/>
                <a:latin typeface="Montserrat"/>
              </a:rPr>
              <a:t>The second way to continue the conversation is to actively and intentionally engage in one-on-one conversations, including—even especially—with people who may not share the same views and perspectives you hold. </a:t>
            </a:r>
          </a:p>
          <a:p>
            <a:pPr marL="0" indent="0">
              <a:lnSpc>
                <a:spcPct val="115000"/>
              </a:lnSpc>
              <a:buSzPts val="1100"/>
            </a:pPr>
            <a:endParaRPr lang="en-US" sz="3600" b="0" i="0" dirty="0">
              <a:solidFill>
                <a:srgbClr val="25212A"/>
              </a:solidFill>
              <a:effectLst/>
              <a:latin typeface="Montserrat"/>
            </a:endParaRPr>
          </a:p>
          <a:p>
            <a:pPr marL="0" indent="0">
              <a:lnSpc>
                <a:spcPct val="115000"/>
              </a:lnSpc>
              <a:buSzPts val="1100"/>
            </a:pPr>
            <a:r>
              <a:rPr lang="en-US" sz="3600" b="0" i="0" dirty="0">
                <a:solidFill>
                  <a:srgbClr val="25212A"/>
                </a:solidFill>
                <a:effectLst/>
                <a:latin typeface="Montserrat"/>
              </a:rPr>
              <a:t>To make these one-on-one conversations as helpful and productive as possible, it’s important to keep a few key things in mind.</a:t>
            </a:r>
          </a:p>
          <a:p>
            <a:pPr marL="0" indent="0">
              <a:lnSpc>
                <a:spcPct val="150000"/>
              </a:lnSpc>
              <a:spcBef>
                <a:spcPts val="1000"/>
              </a:spcBef>
              <a:buClr>
                <a:schemeClr val="lt1"/>
              </a:buClr>
              <a:buSzPts val="2600"/>
              <a:buFontTx/>
              <a:buNone/>
            </a:pPr>
            <a:endParaRPr lang="en-US" sz="3600" b="0" i="0" dirty="0">
              <a:solidFill>
                <a:srgbClr val="25212A"/>
              </a:solidFill>
              <a:effectLst/>
              <a:latin typeface="Montserrat"/>
              <a:ea typeface="+mn-ea"/>
              <a:cs typeface="+mn-cs"/>
              <a:sym typeface="Merriweather"/>
            </a:endParaRPr>
          </a:p>
          <a:p>
            <a:pPr marL="0" indent="0">
              <a:lnSpc>
                <a:spcPct val="150000"/>
              </a:lnSpc>
              <a:spcBef>
                <a:spcPts val="1000"/>
              </a:spcBef>
              <a:buClr>
                <a:schemeClr val="lt1"/>
              </a:buClr>
              <a:buSzPts val="2600"/>
              <a:buFontTx/>
              <a:buNone/>
            </a:pPr>
            <a:r>
              <a:rPr lang="en-US" sz="3600" dirty="0">
                <a:solidFill>
                  <a:schemeClr val="lt1"/>
                </a:solidFill>
                <a:latin typeface="Merriweather"/>
                <a:ea typeface="Merriweather"/>
                <a:cs typeface="Merriweather"/>
                <a:sym typeface="Merriweather"/>
              </a:rPr>
              <a:t>Look for points of connection (shared values, love of family/community, etc.). This allows you to establish common ground and a strong foundation to build from in the conversation. </a:t>
            </a:r>
          </a:p>
          <a:p>
            <a:pPr marL="0" indent="0">
              <a:lnSpc>
                <a:spcPct val="150000"/>
              </a:lnSpc>
              <a:spcBef>
                <a:spcPts val="1000"/>
              </a:spcBef>
              <a:buClr>
                <a:schemeClr val="lt1"/>
              </a:buClr>
              <a:buSzPts val="2600"/>
              <a:buFontTx/>
              <a:buNone/>
            </a:pPr>
            <a:endParaRPr lang="en-US" sz="3600" dirty="0">
              <a:solidFill>
                <a:schemeClr val="lt1"/>
              </a:solidFill>
              <a:latin typeface="Merriweather"/>
              <a:ea typeface="Merriweather"/>
              <a:cs typeface="Merriweather"/>
              <a:sym typeface="Merriweather"/>
            </a:endParaRPr>
          </a:p>
          <a:p>
            <a:pPr marL="0" indent="0">
              <a:lnSpc>
                <a:spcPct val="150000"/>
              </a:lnSpc>
              <a:spcBef>
                <a:spcPts val="1000"/>
              </a:spcBef>
              <a:buClr>
                <a:schemeClr val="lt1"/>
              </a:buClr>
              <a:buSzPts val="2600"/>
              <a:buFontTx/>
              <a:buNone/>
            </a:pPr>
            <a:r>
              <a:rPr lang="en-US" sz="3600" dirty="0">
                <a:solidFill>
                  <a:schemeClr val="lt1"/>
                </a:solidFill>
                <a:latin typeface="Merriweather"/>
                <a:ea typeface="Merriweather"/>
                <a:cs typeface="Merriweather"/>
                <a:sym typeface="Merriweather"/>
              </a:rPr>
              <a:t>Keep a calm, nonjudgmental attitude. The goal of the conversation isn’t to pass judgment on the other person’s views or concerns or hammer on your own take on things. Similarly, don’t get angry, escalate, or otherwise over-react if the other person shares something you disagree with. All of these approaches are likely to quickly derail and shut down the conversation. </a:t>
            </a:r>
          </a:p>
          <a:p>
            <a:pPr marL="0" indent="0">
              <a:lnSpc>
                <a:spcPct val="150000"/>
              </a:lnSpc>
              <a:spcBef>
                <a:spcPts val="1000"/>
              </a:spcBef>
              <a:buClr>
                <a:schemeClr val="lt1"/>
              </a:buClr>
              <a:buSzPts val="2600"/>
              <a:buFontTx/>
              <a:buNone/>
            </a:pPr>
            <a:endParaRPr lang="en-US" sz="3600" dirty="0">
              <a:solidFill>
                <a:schemeClr val="lt1"/>
              </a:solidFill>
              <a:latin typeface="Merriweather"/>
              <a:ea typeface="Merriweather"/>
              <a:cs typeface="Merriweather"/>
              <a:sym typeface="Merriweather"/>
            </a:endParaRPr>
          </a:p>
          <a:p>
            <a:pPr marL="0" indent="0">
              <a:lnSpc>
                <a:spcPct val="150000"/>
              </a:lnSpc>
              <a:spcBef>
                <a:spcPts val="1000"/>
              </a:spcBef>
              <a:buClr>
                <a:schemeClr val="lt1"/>
              </a:buClr>
              <a:buSzPts val="2600"/>
              <a:buFontTx/>
              <a:buNone/>
            </a:pPr>
            <a:r>
              <a:rPr lang="en-US" sz="3600" dirty="0">
                <a:solidFill>
                  <a:schemeClr val="lt1"/>
                </a:solidFill>
                <a:latin typeface="Merriweather"/>
                <a:ea typeface="Merriweather"/>
                <a:cs typeface="Merriweather"/>
                <a:sym typeface="Merriweather"/>
              </a:rPr>
              <a:t>Instead prioritize empathy over expertise. Seek understanding. Why does the other person think or feel the way they do? </a:t>
            </a:r>
          </a:p>
          <a:p>
            <a:pPr marL="0" indent="0">
              <a:lnSpc>
                <a:spcPct val="150000"/>
              </a:lnSpc>
              <a:spcBef>
                <a:spcPts val="1000"/>
              </a:spcBef>
              <a:buClr>
                <a:schemeClr val="lt1"/>
              </a:buClr>
              <a:buSzPts val="2600"/>
              <a:buFontTx/>
              <a:buNone/>
            </a:pPr>
            <a:endParaRPr lang="en-US" sz="3600" dirty="0">
              <a:solidFill>
                <a:schemeClr val="lt1"/>
              </a:solidFill>
              <a:latin typeface="Merriweather"/>
              <a:ea typeface="Merriweather"/>
              <a:cs typeface="Merriweather"/>
              <a:sym typeface="Merriweather"/>
            </a:endParaRPr>
          </a:p>
          <a:p>
            <a:pPr marL="0" indent="0">
              <a:lnSpc>
                <a:spcPct val="150000"/>
              </a:lnSpc>
              <a:spcBef>
                <a:spcPts val="1000"/>
              </a:spcBef>
              <a:buClr>
                <a:schemeClr val="lt1"/>
              </a:buClr>
              <a:buSzPts val="2600"/>
              <a:buFontTx/>
              <a:buNone/>
            </a:pPr>
            <a:r>
              <a:rPr lang="en-US" sz="3600" dirty="0">
                <a:solidFill>
                  <a:schemeClr val="lt1"/>
                </a:solidFill>
                <a:latin typeface="Merriweather"/>
                <a:ea typeface="Merriweather"/>
                <a:cs typeface="Merriweather"/>
                <a:sym typeface="Merriweather"/>
              </a:rPr>
              <a:t>Look for and acknowledge underlying concerns. As you gain a better understanding, try to identify the underlying concerns that shape their perspectives and opinions. </a:t>
            </a:r>
          </a:p>
          <a:p>
            <a:pPr marL="0" indent="0">
              <a:lnSpc>
                <a:spcPct val="150000"/>
              </a:lnSpc>
              <a:spcBef>
                <a:spcPts val="1000"/>
              </a:spcBef>
              <a:buClr>
                <a:schemeClr val="lt1"/>
              </a:buClr>
              <a:buSzPts val="2600"/>
              <a:buFontTx/>
              <a:buNone/>
            </a:pPr>
            <a:endParaRPr lang="en-US" sz="3600" dirty="0">
              <a:solidFill>
                <a:schemeClr val="lt1"/>
              </a:solidFill>
              <a:latin typeface="Merriweather"/>
              <a:ea typeface="Merriweather"/>
              <a:cs typeface="Merriweather"/>
              <a:sym typeface="Merriweather"/>
            </a:endParaRPr>
          </a:p>
          <a:p>
            <a:pPr marL="0" indent="0">
              <a:lnSpc>
                <a:spcPct val="150000"/>
              </a:lnSpc>
              <a:spcBef>
                <a:spcPts val="1000"/>
              </a:spcBef>
              <a:buClr>
                <a:schemeClr val="lt1"/>
              </a:buClr>
              <a:buSzPts val="2600"/>
              <a:buFontTx/>
              <a:buNone/>
            </a:pPr>
            <a:r>
              <a:rPr lang="en-US" sz="3600" dirty="0">
                <a:solidFill>
                  <a:schemeClr val="lt1"/>
                </a:solidFill>
                <a:latin typeface="Merriweather"/>
                <a:ea typeface="Merriweather"/>
                <a:cs typeface="Merriweather"/>
                <a:sym typeface="Merriweather"/>
              </a:rPr>
              <a:t>Once you’ve gained a sense of their underlying concerns, talk about solutions in ways that speak directly to those concerns.</a:t>
            </a:r>
          </a:p>
          <a:p>
            <a:pPr marL="0" indent="0">
              <a:lnSpc>
                <a:spcPct val="150000"/>
              </a:lnSpc>
              <a:spcBef>
                <a:spcPts val="1000"/>
              </a:spcBef>
              <a:buClr>
                <a:schemeClr val="lt1"/>
              </a:buClr>
              <a:buSzPts val="2600"/>
              <a:buFontTx/>
              <a:buNone/>
            </a:pPr>
            <a:endParaRPr lang="en-US" sz="3600" dirty="0">
              <a:solidFill>
                <a:schemeClr val="lt1"/>
              </a:solidFill>
              <a:latin typeface="Merriweather"/>
              <a:ea typeface="Merriweather"/>
              <a:cs typeface="Merriweather"/>
              <a:sym typeface="Merriweather"/>
            </a:endParaRPr>
          </a:p>
          <a:p>
            <a:pPr marL="0" indent="0">
              <a:lnSpc>
                <a:spcPct val="150000"/>
              </a:lnSpc>
              <a:spcBef>
                <a:spcPts val="1000"/>
              </a:spcBef>
              <a:buClr>
                <a:schemeClr val="lt1"/>
              </a:buClr>
              <a:buSzPts val="2600"/>
              <a:buFontTx/>
              <a:buNone/>
            </a:pPr>
            <a:r>
              <a:rPr lang="en-US" sz="3600" dirty="0">
                <a:solidFill>
                  <a:schemeClr val="lt1"/>
                </a:solidFill>
                <a:latin typeface="Merriweather"/>
                <a:ea typeface="Merriweather"/>
                <a:cs typeface="Merriweather"/>
                <a:sym typeface="Merriweather"/>
              </a:rPr>
              <a:t>For more on these techniques, </a:t>
            </a:r>
            <a:r>
              <a:rPr lang="en-US" sz="4800" dirty="0"/>
              <a:t>Effective One-on-One Meetings for Mobilizing People into Action for Voting Rights: https://ucs-documents.s3.amazonaws.com/science-and-democracy/Voting-Rights-Mobilization-Guide.pdf </a:t>
            </a:r>
            <a:endParaRPr lang="en-US" sz="3600" dirty="0">
              <a:solidFill>
                <a:schemeClr val="lt1"/>
              </a:solidFill>
              <a:latin typeface="Merriweather"/>
              <a:ea typeface="Merriweather"/>
              <a:cs typeface="Merriweather"/>
              <a:sym typeface="Merriweather"/>
            </a:endParaRPr>
          </a:p>
          <a:p>
            <a:pPr marL="0" indent="0">
              <a:lnSpc>
                <a:spcPct val="115000"/>
              </a:lnSpc>
              <a:buSzPts val="1100"/>
            </a:pPr>
            <a:endParaRPr lang="en-US" sz="3600" b="0" i="0" dirty="0">
              <a:solidFill>
                <a:srgbClr val="25212A"/>
              </a:solidFill>
              <a:effectLst/>
              <a:latin typeface="Montserrat"/>
            </a:endParaRPr>
          </a:p>
        </p:txBody>
      </p:sp>
      <p:sp>
        <p:nvSpPr>
          <p:cNvPr id="96" name="Google Shape;96;g1264a7f41f3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21507596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encourage you to focus on the three techniques we just outlined, but there are of course many other ways to mobilize voters.</a:t>
            </a:r>
          </a:p>
          <a:p>
            <a:endParaRPr lang="en-US" dirty="0"/>
          </a:p>
          <a:p>
            <a:r>
              <a:rPr lang="en-US" dirty="0"/>
              <a:t>So here are a few other evidence-based ways to increase voter turnout. (TRAINERS: Consider adding any techniques you think would be most useful or relevant to your audience).</a:t>
            </a:r>
          </a:p>
        </p:txBody>
      </p:sp>
      <p:sp>
        <p:nvSpPr>
          <p:cNvPr id="4" name="Slide Number Placeholder 3"/>
          <p:cNvSpPr>
            <a:spLocks noGrp="1"/>
          </p:cNvSpPr>
          <p:nvPr>
            <p:ph type="sldNum" sz="quarter" idx="5"/>
          </p:nvPr>
        </p:nvSpPr>
        <p:spPr/>
        <p:txBody>
          <a:bodyPr/>
          <a:lstStyle/>
          <a:p>
            <a:fld id="{DF6214C0-E954-40BD-BB21-FDF9A0119258}" type="slidenum">
              <a:rPr lang="en-US" smtClean="0"/>
              <a:t>28</a:t>
            </a:fld>
            <a:endParaRPr lang="en-US"/>
          </a:p>
        </p:txBody>
      </p:sp>
    </p:spTree>
    <p:extLst>
      <p:ext uri="{BB962C8B-B14F-4D97-AF65-F5344CB8AC3E}">
        <p14:creationId xmlns:p14="http://schemas.microsoft.com/office/powerpoint/2010/main" val="38483739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a:t>A Voting Study Party is a place where you can learn about all the stuff on your ballot. Together with friends, you can research and unpack the candidates and propositions on your ballot to make informed decisions when you vote. This is especially critical for local candidates and measures, because state and local politics have the biggest and most direct everyday impact on voters’ lives.</a:t>
            </a:r>
          </a:p>
          <a:p>
            <a:pPr fontAlgn="base"/>
            <a:endParaRPr lang="en-US"/>
          </a:p>
          <a:p>
            <a:pPr fontAlgn="base"/>
            <a:r>
              <a:rPr lang="en-US"/>
              <a:t>Anyone can host a voting study party! As a host, you set the tone for how participants will show up and engage, so make sure you start with clear intentions. </a:t>
            </a:r>
          </a:p>
          <a:p>
            <a:pPr fontAlgn="base"/>
            <a:endParaRPr lang="en-US" sz="1200" b="0" i="0" u="none" strike="noStrike" kern="1200">
              <a:solidFill>
                <a:schemeClr val="tx1"/>
              </a:solidFill>
              <a:effectLst/>
              <a:latin typeface="+mn-lt"/>
              <a:ea typeface="Calibri"/>
              <a:cs typeface="Calibri"/>
            </a:endParaRPr>
          </a:p>
          <a:p>
            <a:pPr fontAlgn="base"/>
            <a:r>
              <a:rPr lang="en-US" sz="1200" b="0" i="0" u="none" strike="noStrike" kern="1200">
                <a:solidFill>
                  <a:schemeClr val="tx1"/>
                </a:solidFill>
                <a:effectLst/>
                <a:latin typeface="+mn-lt"/>
                <a:ea typeface="+mn-ea"/>
                <a:cs typeface="+mn-cs"/>
              </a:rPr>
              <a:t>You can host a </a:t>
            </a:r>
            <a:r>
              <a:rPr lang="en-US"/>
              <a:t>voting study party in-person anywhere with solid </a:t>
            </a:r>
            <a:r>
              <a:rPr lang="en-US" err="1"/>
              <a:t>wifi</a:t>
            </a:r>
            <a:r>
              <a:rPr lang="en-US"/>
              <a:t> for doing online research. You can also host online. Wherever you host, make sure you think through logistics and how you'll ensure participants feel connected with each other and the issues on their ballot. </a:t>
            </a:r>
          </a:p>
          <a:p>
            <a:pPr fontAlgn="base"/>
            <a:endParaRPr lang="en-US">
              <a:ea typeface="Calibri"/>
              <a:cs typeface="Calibri"/>
            </a:endParaRPr>
          </a:p>
          <a:p>
            <a:r>
              <a:rPr lang="en-US" sz="1200" b="0" i="0" u="none" strike="noStrike" kern="1200">
                <a:solidFill>
                  <a:schemeClr val="tx1"/>
                </a:solidFill>
                <a:effectLst/>
                <a:latin typeface="+mn-lt"/>
                <a:ea typeface="+mn-ea"/>
                <a:cs typeface="+mn-cs"/>
              </a:rPr>
              <a:t>Why do this? </a:t>
            </a:r>
            <a:r>
              <a:rPr lang="en-US"/>
              <a:t>Through research and discussion, you’ll accomplish two key outcomes: </a:t>
            </a:r>
            <a:br>
              <a:rPr lang="en-US"/>
            </a:br>
            <a:r>
              <a:rPr lang="en-US"/>
              <a:t>1. You’ll collectively develop a “local voter guide” -- a shared document with all your party notes! It’ll </a:t>
            </a:r>
            <a:r>
              <a:rPr lang="en-US" b="0" i="0" u="none" strike="noStrike" kern="1200">
                <a:effectLst/>
              </a:rPr>
              <a:t>be </a:t>
            </a:r>
            <a:r>
              <a:rPr lang="en-US"/>
              <a:t>there to </a:t>
            </a:r>
            <a:r>
              <a:rPr lang="en-US" b="0" i="0" u="none" strike="noStrike" kern="1200">
                <a:effectLst/>
              </a:rPr>
              <a:t>help </a:t>
            </a:r>
            <a:r>
              <a:rPr lang="en-US"/>
              <a:t>when filling out ballots so participants don’t have </a:t>
            </a:r>
            <a:r>
              <a:rPr lang="en-US" b="0" i="0" u="none" strike="noStrike" kern="1200">
                <a:effectLst/>
              </a:rPr>
              <a:t>to </a:t>
            </a:r>
            <a:r>
              <a:rPr lang="en-US"/>
              <a:t>remember everything discussed, and they can also share it with other folks who weren’t able to make it. </a:t>
            </a:r>
            <a:br>
              <a:rPr lang="en-US"/>
            </a:br>
            <a:r>
              <a:rPr lang="en-US"/>
              <a:t>2. Ultimately you’re helping to build a more civically engaged electorate. Together, your mission (should you choose to accept it) is to collectively understand who is running, what is being proposed, and how these policies and players will affect you </a:t>
            </a:r>
            <a:r>
              <a:rPr lang="en-US" b="0" i="0" u="none" strike="noStrike" kern="1200">
                <a:effectLst/>
              </a:rPr>
              <a:t>and </a:t>
            </a:r>
            <a:r>
              <a:rPr lang="en-US"/>
              <a:t>the people around you. </a:t>
            </a:r>
          </a:p>
          <a:p>
            <a:endParaRPr lang="en-US"/>
          </a:p>
          <a:p>
            <a:r>
              <a:rPr lang="en-US"/>
              <a:t>Keep in mind: the goal of a Voting Study Party is not to sway others to your line of thinking</a:t>
            </a:r>
            <a:r>
              <a:rPr lang="en-US" b="0" i="0" u="none" strike="noStrike" kern="1200">
                <a:effectLst/>
              </a:rPr>
              <a:t>. </a:t>
            </a:r>
            <a:r>
              <a:rPr lang="en-US"/>
              <a:t>Diversity in opinion is awesome, and capturing </a:t>
            </a:r>
            <a:r>
              <a:rPr lang="en-US" b="0" i="0" u="none" strike="noStrike" kern="1200">
                <a:effectLst/>
              </a:rPr>
              <a:t>that </a:t>
            </a:r>
            <a:r>
              <a:rPr lang="en-US"/>
              <a:t>diversity of thought is the whole point of a democracy! You don’t want to scare new and/</a:t>
            </a:r>
            <a:r>
              <a:rPr lang="en-US" b="0" i="0" u="none" strike="noStrike" kern="1200">
                <a:effectLst/>
              </a:rPr>
              <a:t>or </a:t>
            </a:r>
            <a:r>
              <a:rPr lang="en-US"/>
              <a:t>tepid voters from participating in </a:t>
            </a:r>
            <a:r>
              <a:rPr lang="en-US" b="0" i="0" u="none" strike="noStrike" kern="1200">
                <a:effectLst/>
              </a:rPr>
              <a:t>their </a:t>
            </a:r>
            <a:r>
              <a:rPr lang="en-US"/>
              <a:t>government with judgmental opinions or divisive comments</a:t>
            </a:r>
            <a:r>
              <a:rPr lang="en-US" b="0" i="0" u="none" strike="noStrike" kern="1200">
                <a:effectLst/>
              </a:rPr>
              <a:t>.</a:t>
            </a:r>
            <a:endParaRPr lang="en-US"/>
          </a:p>
          <a:p>
            <a:pPr fontAlgn="base"/>
            <a:endParaRPr lang="en-US" sz="1200" b="1" i="0" u="none" strike="noStrike" kern="1200">
              <a:solidFill>
                <a:schemeClr val="tx1"/>
              </a:solidFill>
              <a:effectLst/>
              <a:latin typeface="+mn-lt"/>
              <a:ea typeface="+mn-ea"/>
              <a:cs typeface="+mn-cs"/>
            </a:endParaRPr>
          </a:p>
          <a:p>
            <a:pPr fontAlgn="base"/>
            <a:r>
              <a:rPr lang="en-US" sz="1200" b="1" i="0" u="none" strike="noStrike" kern="1200">
                <a:solidFill>
                  <a:schemeClr val="tx1"/>
                </a:solidFill>
                <a:effectLst/>
                <a:latin typeface="+mn-lt"/>
                <a:ea typeface="+mn-ea"/>
                <a:cs typeface="+mn-cs"/>
              </a:rPr>
              <a:t>When to do this:</a:t>
            </a:r>
            <a:r>
              <a:rPr lang="en-US" sz="1200" b="0" i="0" u="none" strike="noStrike" kern="1200">
                <a:solidFill>
                  <a:schemeClr val="tx1"/>
                </a:solidFill>
                <a:effectLst/>
                <a:latin typeface="+mn-lt"/>
                <a:ea typeface="+mn-ea"/>
                <a:cs typeface="+mn-cs"/>
              </a:rPr>
              <a:t> </a:t>
            </a:r>
            <a:r>
              <a:rPr lang="en-US"/>
              <a:t>This is a great activity leading up to both primaries and the general election, once it's clear what will actually be on your ballot. </a:t>
            </a:r>
            <a:endParaRPr lang="en-US" sz="1200" b="0" i="0" u="none" strike="noStrike" kern="1200">
              <a:solidFill>
                <a:schemeClr val="tx1"/>
              </a:solidFill>
              <a:effectLst/>
              <a:latin typeface="+mn-lt"/>
              <a:ea typeface="Calibri"/>
              <a:cs typeface="Calibri"/>
            </a:endParaRPr>
          </a:p>
          <a:p>
            <a:pPr fontAlgn="base"/>
            <a:endParaRPr lang="en-US" sz="1200" b="1" i="0" u="none" strike="noStrike" kern="1200">
              <a:solidFill>
                <a:schemeClr val="tx1"/>
              </a:solidFill>
              <a:effectLst/>
              <a:latin typeface="+mn-lt"/>
              <a:ea typeface="+mn-ea"/>
              <a:cs typeface="+mn-cs"/>
            </a:endParaRPr>
          </a:p>
          <a:p>
            <a:pPr fontAlgn="base"/>
            <a:r>
              <a:rPr lang="en-US"/>
              <a:t>Check out Voting Study Party for a detailed guide: https://www.votingstudyparty.org/hosting.html</a:t>
            </a:r>
          </a:p>
          <a:p>
            <a:pPr fontAlgn="base"/>
            <a:endParaRPr lang="en-US" b="0" i="0" u="none" strike="noStrike" kern="1200">
              <a:effectLst/>
            </a:endParaRPr>
          </a:p>
          <a:p>
            <a:pPr fontAlgn="base"/>
            <a:r>
              <a:rPr lang="en-US" b="0" i="0" u="none" strike="noStrike" kern="1200">
                <a:effectLst/>
              </a:rPr>
              <a:t>Resource: </a:t>
            </a:r>
            <a:r>
              <a:rPr lang="en-US"/>
              <a:t>https://www.votingstudyparty.org/hosting.html</a:t>
            </a:r>
            <a:endParaRPr lang="en-US" b="0" i="0" u="none" strike="noStrike" kern="1200">
              <a:effectLst/>
            </a:endParaRPr>
          </a:p>
        </p:txBody>
      </p:sp>
      <p:sp>
        <p:nvSpPr>
          <p:cNvPr id="4" name="Slide Number Placeholder 3"/>
          <p:cNvSpPr>
            <a:spLocks noGrp="1"/>
          </p:cNvSpPr>
          <p:nvPr>
            <p:ph type="sldNum" sz="quarter" idx="5"/>
          </p:nvPr>
        </p:nvSpPr>
        <p:spPr/>
        <p:txBody>
          <a:bodyPr/>
          <a:lstStyle/>
          <a:p>
            <a:fld id="{78769A5C-C951-C74D-A210-7C8E2E43EA71}" type="slidenum">
              <a:rPr lang="en-US" smtClean="0"/>
              <a:t>29</a:t>
            </a:fld>
            <a:endParaRPr lang="en-US"/>
          </a:p>
        </p:txBody>
      </p:sp>
    </p:spTree>
    <p:extLst>
      <p:ext uri="{BB962C8B-B14F-4D97-AF65-F5344CB8AC3E}">
        <p14:creationId xmlns:p14="http://schemas.microsoft.com/office/powerpoint/2010/main" val="1971934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264a7f41f3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g1264a7f41f3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lnSpc>
                <a:spcPct val="115000"/>
              </a:lnSpc>
              <a:buSzPts val="1100"/>
            </a:pPr>
            <a:r>
              <a:rPr lang="en-US" dirty="0"/>
              <a:t>MELISSA Remember to customize your agenda!</a:t>
            </a:r>
            <a:endParaRPr lang="en-US" sz="3600" b="0" i="0" dirty="0">
              <a:solidFill>
                <a:srgbClr val="25212A"/>
              </a:solidFill>
              <a:effectLst/>
              <a:latin typeface="Montserrat" panose="00000500000000000000" pitchFamily="2" charset="0"/>
            </a:endParaRPr>
          </a:p>
        </p:txBody>
      </p:sp>
      <p:sp>
        <p:nvSpPr>
          <p:cNvPr id="96" name="Google Shape;96;g1264a7f41f3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37741002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ct val="160000"/>
              </a:lnSpc>
            </a:pPr>
            <a:r>
              <a:rPr lang="en-US">
                <a:latin typeface="Merriweather" pitchFamily="2" charset="77"/>
              </a:rPr>
              <a:t>In 2020, America faced a nationwide poll worker shortage.​ This presented a crisis, and an opportunity for younger voters to step up and work the polls. </a:t>
            </a:r>
          </a:p>
          <a:p>
            <a:pPr rtl="0" fontAlgn="base"/>
            <a:endParaRPr lang="en-US" sz="1200" b="0"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Poll workers work for election administrators to help administer the election. They do things like check in voters, fix voting machines, and troubleshoot any other issues at polling sites.​</a:t>
            </a:r>
          </a:p>
          <a:p>
            <a:pPr rtl="0" fontAlgn="base"/>
            <a:endParaRPr lang="en-US" sz="1200" b="1"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Who qualifies as a poll worker varies by each jurisdiction. Many states require poll workers to be registered to vote in the state or their local jurisdiction. In some cases, younger people who aren’t yet eligible to vote can also serve as poll workers. In most states you cannot work the polls unless you are a registered voter and citizen. The best place to find guidance is with your local administrator.​</a:t>
            </a:r>
          </a:p>
          <a:p>
            <a:pPr rtl="0" fontAlgn="base"/>
            <a:endParaRPr lang="en-US" sz="1200" b="1"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If you’re interested, start with your local or county election administrator, or Secretary of State website. While some jurisdictions allow individuals to travel and work the polls even if they are not registered to vote in that location, for the most part, individuals are only allowed to serve in the state where they reside.​</a:t>
            </a:r>
          </a:p>
          <a:p>
            <a:pPr rtl="0" fontAlgn="base"/>
            <a:endParaRPr lang="en-US" sz="1200" b="0"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You can also check out Power the Polls to find out where there are opportunities for you to be a poll worker.​</a:t>
            </a:r>
          </a:p>
          <a:p>
            <a:pPr rtl="0" fontAlgn="base"/>
            <a:r>
              <a:rPr lang="en-US" sz="1200" b="0" i="0" u="none" strike="noStrike" kern="1200">
                <a:solidFill>
                  <a:schemeClr val="tx1"/>
                </a:solidFill>
                <a:effectLst/>
                <a:latin typeface="+mn-lt"/>
                <a:ea typeface="+mn-ea"/>
                <a:cs typeface="+mn-cs"/>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Resource: https://www.powerthepolls.org/about​​</a:t>
            </a:r>
          </a:p>
        </p:txBody>
      </p:sp>
      <p:sp>
        <p:nvSpPr>
          <p:cNvPr id="4" name="Slide Number Placeholder 3"/>
          <p:cNvSpPr>
            <a:spLocks noGrp="1"/>
          </p:cNvSpPr>
          <p:nvPr>
            <p:ph type="sldNum" sz="quarter" idx="5"/>
          </p:nvPr>
        </p:nvSpPr>
        <p:spPr/>
        <p:txBody>
          <a:bodyPr/>
          <a:lstStyle/>
          <a:p>
            <a:fld id="{78769A5C-C951-C74D-A210-7C8E2E43EA71}" type="slidenum">
              <a:rPr lang="en-US" smtClean="0"/>
              <a:t>30</a:t>
            </a:fld>
            <a:endParaRPr lang="en-US"/>
          </a:p>
        </p:txBody>
      </p:sp>
    </p:spTree>
    <p:extLst>
      <p:ext uri="{BB962C8B-B14F-4D97-AF65-F5344CB8AC3E}">
        <p14:creationId xmlns:p14="http://schemas.microsoft.com/office/powerpoint/2010/main" val="38052482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kern="1200">
                <a:effectLst/>
              </a:rPr>
              <a:t>Writing personalized, handwritten, nonpartisan letters to registered voters </a:t>
            </a:r>
            <a:r>
              <a:rPr lang="en-US" b="0" i="0">
                <a:solidFill>
                  <a:srgbClr val="263079"/>
                </a:solidFill>
                <a:effectLst/>
                <a:latin typeface="Raleway" pitchFamily="2" charset="0"/>
              </a:rPr>
              <a:t>can boost voter turnout by as much as 3.4 percentage points. Several online efforts can provide a list of voters you can write letters to, as well as step by step guidance to walk you through the process.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a:solidFill>
                <a:srgbClr val="263079"/>
              </a:solidFill>
              <a:effectLst/>
              <a:latin typeface="Raleway" pitchFamily="2"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a:solidFill>
                  <a:srgbClr val="263079"/>
                </a:solidFill>
                <a:effectLst/>
                <a:latin typeface="Raleway" pitchFamily="2" charset="0"/>
              </a:rPr>
              <a:t>This is a great activity to do with a group of friends, and you can discuss your ideas for how to personalize these messages and encourage people to vote.</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a:solidFill>
                <a:srgbClr val="263079"/>
              </a:solidFill>
              <a:effectLst/>
              <a:latin typeface="Raleway" pitchFamily="2"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a:solidFill>
                <a:srgbClr val="263079"/>
              </a:solidFill>
              <a:effectLst/>
              <a:latin typeface="Raleway" pitchFamily="2"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a:solidFill>
                  <a:srgbClr val="263079"/>
                </a:solidFill>
                <a:effectLst/>
                <a:latin typeface="Raleway" pitchFamily="2" charset="0"/>
              </a:rPr>
              <a:t>[Resource: one example is Vote Forward </a:t>
            </a:r>
            <a:r>
              <a:rPr lang="en-US" sz="1200">
                <a:latin typeface="Merriweather"/>
                <a:ea typeface="+mn-lt"/>
                <a:cs typeface="+mn-lt"/>
                <a:hlinkClick r:id="rId3"/>
              </a:rPr>
              <a:t>https://votefwd.org/</a:t>
            </a:r>
            <a:r>
              <a:rPr lang="en-US" sz="1200">
                <a:latin typeface="Merriweather"/>
                <a:ea typeface="+mn-lt"/>
                <a:cs typeface="+mn-lt"/>
              </a:rPr>
              <a:t>]</a:t>
            </a:r>
            <a:endParaRPr lang="en-US" sz="1200">
              <a:solidFill>
                <a:srgbClr val="000000"/>
              </a:solidFill>
              <a:latin typeface="Merriweather"/>
              <a:cs typeface="Calibri"/>
            </a:endParaRPr>
          </a:p>
          <a:p>
            <a:pPr fontAlgn="base"/>
            <a:endParaRPr lang="en-US" b="0" i="0" u="none" strike="noStrike" kern="1200">
              <a:effectLst/>
            </a:endParaRPr>
          </a:p>
        </p:txBody>
      </p:sp>
      <p:sp>
        <p:nvSpPr>
          <p:cNvPr id="4" name="Slide Number Placeholder 3"/>
          <p:cNvSpPr>
            <a:spLocks noGrp="1"/>
          </p:cNvSpPr>
          <p:nvPr>
            <p:ph type="sldNum" sz="quarter" idx="5"/>
          </p:nvPr>
        </p:nvSpPr>
        <p:spPr/>
        <p:txBody>
          <a:bodyPr/>
          <a:lstStyle/>
          <a:p>
            <a:fld id="{78769A5C-C951-C74D-A210-7C8E2E43EA71}" type="slidenum">
              <a:rPr lang="en-US" smtClean="0"/>
              <a:t>31</a:t>
            </a:fld>
            <a:endParaRPr lang="en-US"/>
          </a:p>
        </p:txBody>
      </p:sp>
    </p:spTree>
    <p:extLst>
      <p:ext uri="{BB962C8B-B14F-4D97-AF65-F5344CB8AC3E}">
        <p14:creationId xmlns:p14="http://schemas.microsoft.com/office/powerpoint/2010/main" val="11804525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close, I wanted to highlight another striking demonstration of the power and momentum of the student vote.</a:t>
            </a:r>
          </a:p>
          <a:p>
            <a:endParaRPr lang="en-US" dirty="0"/>
          </a:p>
          <a:p>
            <a:r>
              <a:rPr lang="en-US" dirty="0"/>
              <a:t>And that is the growing efforts by anti-democratic forces to suppress the student vote using a range of tactics, including the use of disinformation.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read about the 4 primary ways this is happening in this recent blog post--</a:t>
            </a:r>
            <a:r>
              <a:rPr lang="en-US" b="0" i="0" dirty="0">
                <a:solidFill>
                  <a:srgbClr val="FFFFFF"/>
                </a:solidFill>
                <a:effectLst/>
                <a:latin typeface="UCSMercury"/>
              </a:rPr>
              <a:t>4 Tactics Anti-Democratic Forces Are Using to Suppress the Student Vote: https://blog.ucsusa.org/ingrid-paredes/4-tactics-anti-democratic-forces-are-using-to-suppress-the-student-vote/--but I wanted to focus specifically for a minute on disinformation—false and misleading information intentionally spread for political or financial gain. </a:t>
            </a:r>
          </a:p>
          <a:p>
            <a:r>
              <a:rPr lang="en-US" dirty="0"/>
              <a:t> </a:t>
            </a:r>
          </a:p>
        </p:txBody>
      </p:sp>
      <p:sp>
        <p:nvSpPr>
          <p:cNvPr id="4" name="Slide Number Placeholder 3"/>
          <p:cNvSpPr>
            <a:spLocks noGrp="1"/>
          </p:cNvSpPr>
          <p:nvPr>
            <p:ph type="sldNum" sz="quarter" idx="5"/>
          </p:nvPr>
        </p:nvSpPr>
        <p:spPr/>
        <p:txBody>
          <a:bodyPr/>
          <a:lstStyle/>
          <a:p>
            <a:fld id="{2218CE78-4002-4AB7-AB1B-4D8EDF074D7D}" type="slidenum">
              <a:rPr lang="en-US" smtClean="0"/>
              <a:t>32</a:t>
            </a:fld>
            <a:endParaRPr lang="en-US"/>
          </a:p>
        </p:txBody>
      </p:sp>
    </p:spTree>
    <p:extLst>
      <p:ext uri="{BB962C8B-B14F-4D97-AF65-F5344CB8AC3E}">
        <p14:creationId xmlns:p14="http://schemas.microsoft.com/office/powerpoint/2010/main" val="23748363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Why focus on disinformation? Because in the run up to the 2024 election, bad actors will almost certainly use disinformation in an effort to suppress voter participation and turnout. </a:t>
            </a:r>
          </a:p>
          <a:p>
            <a:pPr>
              <a:defRPr/>
            </a:pPr>
            <a:endParaRPr lang="en-US" dirty="0"/>
          </a:p>
          <a:p>
            <a:pPr>
              <a:defRPr/>
            </a:pPr>
            <a:r>
              <a:rPr lang="en-US" dirty="0"/>
              <a:t>In the United States, there is a long history of bad actors using decept­ive prac­tices to spread false inform­a­tion in an attempt to trick people out of voting, particularly to keep Black, Indigenous, and other communities of color or marginalized communities away from the polls. Now student voters are coming under attack as well. </a:t>
            </a:r>
          </a:p>
          <a:p>
            <a:pPr>
              <a:defRPr/>
            </a:pPr>
            <a:r>
              <a:rPr lang="en-US" dirty="0"/>
              <a:t> </a:t>
            </a:r>
            <a:endParaRPr lang="en-US" dirty="0">
              <a:cs typeface="Calibri"/>
            </a:endParaRPr>
          </a:p>
          <a:p>
            <a:pPr>
              <a:defRPr/>
            </a:pPr>
            <a:r>
              <a:rPr lang="en-US" dirty="0"/>
              <a:t>There is a multi­tude of stor­ies about attempts to trick certain people out of voting. These decept­ive prac­tices have often involved the use of flyers, mail­ers, and robocalls. In 2004, flyers distrib­uted in Frank­lin County, Ohio, falsely told voters that Repub­lic­ans should vote on Tues­day and Demo­crats on Wednes­day due to high levels of voter regis­tra­tion.  A related tactic is to intim­id­ate voters with false reports of law enforce­ment pres­ence, immig­ra­tion enforce­ment actions, or elec­tion monit­or­ing by armed indi­vidu­als. These voter suppres­sion tactics frequently target histor­ic­ally disen­fran­chised communit­ies. For example, on Elec­tion Day in 2010, Mary­land gubernat­orial candid­ate Bob Ehrlich’s campaign manager targeted African Amer­ican house­holds with robocalls claim­ing that Governor Martin O’Mal­ley had already been reelec­ted, imply­ing that his support­ers could stay home instead of voting. </a:t>
            </a:r>
            <a:endParaRPr lang="en-US" dirty="0">
              <a:cs typeface="Calibri"/>
            </a:endParaRPr>
          </a:p>
          <a:p>
            <a:pPr>
              <a:defRPr/>
            </a:pPr>
            <a:r>
              <a:rPr lang="en-US" dirty="0"/>
              <a:t> </a:t>
            </a:r>
            <a:endParaRPr lang="en-US" dirty="0">
              <a:cs typeface="Calibri"/>
            </a:endParaRPr>
          </a:p>
          <a:p>
            <a:pPr>
              <a:defRPr/>
            </a:pPr>
            <a:r>
              <a:rPr lang="en-US" dirty="0"/>
              <a:t>Resource: https://www.brennancenter.org/our-work/research-reports/digital-disinformation-and-vote-suppression </a:t>
            </a:r>
            <a:endParaRPr lang="en-US" dirty="0">
              <a:cs typeface="Calibri"/>
            </a:endParaRPr>
          </a:p>
        </p:txBody>
      </p:sp>
      <p:sp>
        <p:nvSpPr>
          <p:cNvPr id="4" name="Slide Number Placeholder 3"/>
          <p:cNvSpPr>
            <a:spLocks noGrp="1"/>
          </p:cNvSpPr>
          <p:nvPr>
            <p:ph type="sldNum" sz="quarter" idx="5"/>
          </p:nvPr>
        </p:nvSpPr>
        <p:spPr/>
        <p:txBody>
          <a:bodyPr/>
          <a:lstStyle/>
          <a:p>
            <a:fld id="{78769A5C-C951-C74D-A210-7C8E2E43EA71}" type="slidenum">
              <a:rPr lang="en-US" smtClean="0"/>
              <a:t>33</a:t>
            </a:fld>
            <a:endParaRPr lang="en-US"/>
          </a:p>
        </p:txBody>
      </p:sp>
    </p:spTree>
    <p:extLst>
      <p:ext uri="{BB962C8B-B14F-4D97-AF65-F5344CB8AC3E}">
        <p14:creationId xmlns:p14="http://schemas.microsoft.com/office/powerpoint/2010/main" val="22528617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does voter suppression have to do with science? The evidence shows that public health and safety outcomes are worse in communities where voter suppression has occurred, and voters are systematically excluded from the process. Environmental protections are weaker or non-existent and environmental justice is not achieved.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 the last decade, public health has become increasingly tied to the health of our democracy. Life expectancy has been declining for the first time in nearly a century. At the same time, many state legislatures have insulated themselves from public accountability through extreme partisan gerrymandering and restrictive election laws. Biased, unrepresentative state legislatures have been less likely to expand access to health care, and health disparities in those states have continued to worsen, especially for communities already under greater social distress. The United States needs to restore and improve electoral integrity and political equality in state legislatures to address growing inequalities and empower communities to protect themselves.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Restrictive election laws distort representation to favor entrenched, powerful interests. This has not only weakened environmental regulations (possibly leading to poorer air quality in many communities) but also weakened the ability of citizens in these communities to preserve or enact local environmental protections. Overall, congressional districts in gerrymandered states exhibit poorer air quality, consistent with the notion that these legislatures are less responsive to communities that suffer the burdens of unregulated environmental degradation.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https://blog.ucsusa.org/andrew-rosenberg/scientists-get-involved-in-democracy-reform</a:t>
            </a:r>
          </a:p>
          <a:p>
            <a:r>
              <a:rPr lang="en-US" dirty="0"/>
              <a:t>https://www.ucsusa.org/sites/default/files/2019-10/ucs-es-voting-10-19-web.pdf </a:t>
            </a:r>
          </a:p>
          <a:p>
            <a:r>
              <a:rPr lang="en-US" dirty="0"/>
              <a:t>https://www.ucsusa.org/sites/default/files/attach/2018/09/building-a-healthier-democracy-report.pdf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8769A5C-C951-C74D-A210-7C8E2E43EA71}" type="slidenum">
              <a:rPr lang="en-US" smtClean="0"/>
              <a:t>34</a:t>
            </a:fld>
            <a:endParaRPr lang="en-US"/>
          </a:p>
        </p:txBody>
      </p:sp>
    </p:spTree>
    <p:extLst>
      <p:ext uri="{BB962C8B-B14F-4D97-AF65-F5344CB8AC3E}">
        <p14:creationId xmlns:p14="http://schemas.microsoft.com/office/powerpoint/2010/main" val="39073100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Now the good news: There’s a lot you can do to protect your networks and campus against disinformation and voter suppression tactics. </a:t>
            </a:r>
            <a:endParaRPr lang="en-US" dirty="0">
              <a:cs typeface="Calibri"/>
            </a:endParaRPr>
          </a:p>
          <a:p>
            <a:pPr>
              <a:defRPr/>
            </a:pPr>
            <a:r>
              <a:rPr lang="en-US" dirty="0"/>
              <a:t> </a:t>
            </a:r>
            <a:endParaRPr lang="en-US" dirty="0">
              <a:cs typeface="Calibri"/>
            </a:endParaRPr>
          </a:p>
          <a:p>
            <a:pPr>
              <a:defRPr/>
            </a:pPr>
            <a:r>
              <a:rPr lang="en-US" dirty="0"/>
              <a:t>First, you can alert others that election-related disinformation is going to increase as the election draws closer—and to keep their radars up for potential falsehoods they might encounter. To be most effective, this should happen before specific points of disinformation begin to circulate—evidence shows that simply priming people to be watchful for disinformation makes it less likely that they will be fooled by it. </a:t>
            </a:r>
          </a:p>
          <a:p>
            <a:pPr>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 </a:t>
            </a:r>
            <a:r>
              <a:rPr lang="en-US" sz="1200" dirty="0">
                <a:latin typeface="Merriweather"/>
              </a:rPr>
              <a:t>regularly amplify correct information and trustworthy sources of information. Highlight accurate information and sources rather than wasting time trying to debunk or counter specific points of disinformation.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erriweath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erriweather"/>
              </a:rPr>
              <a:t>Third, do not do the work of the bad actors for them! As a general rule, don’t help them spread their lies and falsehoods by amplify, sharing, or promoting the disinformation in any way, even if it’s to debunk, ridicule, or warn people about it specifically. </a:t>
            </a:r>
          </a:p>
          <a:p>
            <a:pPr>
              <a:defRPr/>
            </a:pPr>
            <a:endParaRPr lang="en-US" dirty="0"/>
          </a:p>
          <a:p>
            <a:pPr>
              <a:defRPr/>
            </a:pPr>
            <a:r>
              <a:rPr lang="en-US" dirty="0"/>
              <a:t>Lastly, watch for voter suppression tactics like spreading disinformation about voting and the election as the elections draw closer. If you have questions about election-related information, or think you see voter suppression tactics, confirm the correct information through trusted sources like the Brennan Center for Justice, your Secretary of State’s website, or for students, Campus Vote Project. </a:t>
            </a:r>
            <a:endParaRPr lang="en-US" dirty="0">
              <a:cs typeface="Calibri"/>
            </a:endParaRPr>
          </a:p>
          <a:p>
            <a:pPr>
              <a:defRPr/>
            </a:pPr>
            <a:r>
              <a:rPr lang="en-US" dirty="0"/>
              <a:t>  </a:t>
            </a:r>
            <a:endParaRPr lang="en-US" dirty="0">
              <a:cs typeface="Calibri"/>
            </a:endParaRPr>
          </a:p>
          <a:p>
            <a:pPr>
              <a:defRPr/>
            </a:pPr>
            <a:r>
              <a:rPr lang="en-US" dirty="0"/>
              <a:t>If you do confirm that it is disinformation, and it is being spread on a wide scale, report it to Election Protection. Elec­tion Protec­tion is a national nonpar­tisan coali­tion that main­tains rela­tion­ships with elec­tion offi­cials across the coun­try. You can visit their website or call 866.OUR.VOTE. Elec­tion protec­tion volun­teers will record incid­ents, look for patterns, and help pass inform­a­tion to inter­net compan­ies, offi­cials, and ulti­mately affected communit­ies and indi­vidu­als. </a:t>
            </a:r>
            <a:endParaRPr lang="en-US" dirty="0">
              <a:cs typeface="Calibri"/>
            </a:endParaRPr>
          </a:p>
          <a:p>
            <a:pPr>
              <a:defRPr/>
            </a:pPr>
            <a:r>
              <a:rPr lang="en-US" dirty="0"/>
              <a:t> </a:t>
            </a:r>
            <a:endParaRPr lang="en-US" dirty="0">
              <a:cs typeface="Calibri"/>
            </a:endParaRPr>
          </a:p>
          <a:p>
            <a:pPr>
              <a:defRPr/>
            </a:pPr>
            <a:r>
              <a:rPr lang="en-US" dirty="0"/>
              <a:t> Resource: </a:t>
            </a:r>
            <a:r>
              <a:rPr lang="en-US" dirty="0">
                <a:hlinkClick r:id="rId3"/>
              </a:rPr>
              <a:t>https://www.brennancenter.org/our-work/analysis-opinion/voters-vs-disinformation</a:t>
            </a:r>
            <a:r>
              <a:rPr lang="en-US" dirty="0"/>
              <a:t> </a:t>
            </a:r>
            <a:endParaRPr lang="en-US" dirty="0">
              <a:cs typeface="Calibri"/>
            </a:endParaRPr>
          </a:p>
          <a:p>
            <a:pPr>
              <a:defRPr/>
            </a:pPr>
            <a:endParaRPr lang="en-US" dirty="0">
              <a:cs typeface="Calibri"/>
            </a:endParaRPr>
          </a:p>
        </p:txBody>
      </p:sp>
      <p:sp>
        <p:nvSpPr>
          <p:cNvPr id="4" name="Slide Number Placeholder 3"/>
          <p:cNvSpPr>
            <a:spLocks noGrp="1"/>
          </p:cNvSpPr>
          <p:nvPr>
            <p:ph type="sldNum" sz="quarter" idx="5"/>
          </p:nvPr>
        </p:nvSpPr>
        <p:spPr/>
        <p:txBody>
          <a:bodyPr/>
          <a:lstStyle/>
          <a:p>
            <a:fld id="{78769A5C-C951-C74D-A210-7C8E2E43EA71}" type="slidenum">
              <a:rPr lang="en-US" smtClean="0"/>
              <a:t>35</a:t>
            </a:fld>
            <a:endParaRPr lang="en-US"/>
          </a:p>
        </p:txBody>
      </p:sp>
    </p:spTree>
    <p:extLst>
      <p:ext uri="{BB962C8B-B14F-4D97-AF65-F5344CB8AC3E}">
        <p14:creationId xmlns:p14="http://schemas.microsoft.com/office/powerpoint/2010/main" val="30256973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sz="2400" dirty="0">
                <a:solidFill>
                  <a:srgbClr val="25212A"/>
                </a:solidFill>
                <a:latin typeface="Merriweather"/>
                <a:ea typeface="+mn-lt"/>
                <a:cs typeface="+mn-lt"/>
              </a:rPr>
              <a:t>**presenters: feel free to add state or local resources here</a:t>
            </a:r>
          </a:p>
          <a:p>
            <a:pPr marL="0" indent="0">
              <a:buFont typeface="Arial"/>
              <a:buNone/>
            </a:pPr>
            <a:r>
              <a:rPr lang="en-US" sz="2400" dirty="0">
                <a:solidFill>
                  <a:srgbClr val="25212A"/>
                </a:solidFill>
                <a:latin typeface="Merriweather"/>
                <a:ea typeface="+mn-lt"/>
                <a:cs typeface="+mn-lt"/>
              </a:rPr>
              <a:t>Voting information by state</a:t>
            </a:r>
            <a:endParaRPr lang="en-US" sz="2400" dirty="0">
              <a:solidFill>
                <a:srgbClr val="000000"/>
              </a:solidFill>
              <a:latin typeface="Merriweather"/>
              <a:ea typeface="+mn-lt"/>
              <a:cs typeface="+mn-lt"/>
            </a:endParaRPr>
          </a:p>
          <a:p>
            <a:pPr lvl="1">
              <a:buFont typeface="Arial"/>
              <a:buChar char="•"/>
            </a:pPr>
            <a:r>
              <a:rPr lang="en-US" sz="2400" dirty="0">
                <a:solidFill>
                  <a:srgbClr val="25212A"/>
                </a:solidFill>
                <a:latin typeface="Merriweather"/>
                <a:ea typeface="+mn-lt"/>
                <a:cs typeface="+mn-lt"/>
                <a:hlinkClick r:id="rId3"/>
              </a:rPr>
              <a:t>VOTE 411</a:t>
            </a:r>
            <a:r>
              <a:rPr lang="en-US" sz="2400" dirty="0">
                <a:solidFill>
                  <a:srgbClr val="25212A"/>
                </a:solidFill>
                <a:latin typeface="Merriweather"/>
                <a:ea typeface="+mn-lt"/>
                <a:cs typeface="+mn-lt"/>
              </a:rPr>
              <a:t>: https://www.vote411.org/ </a:t>
            </a:r>
          </a:p>
          <a:p>
            <a:pPr lvl="1">
              <a:buFont typeface="Arial"/>
              <a:buChar char="•"/>
            </a:pPr>
            <a:r>
              <a:rPr lang="en-US" sz="2400" dirty="0">
                <a:solidFill>
                  <a:srgbClr val="00C2C5"/>
                </a:solidFill>
                <a:latin typeface="Merriweather"/>
                <a:ea typeface="+mn-lt"/>
                <a:cs typeface="Arial"/>
                <a:hlinkClick r:id="rId4"/>
              </a:rPr>
              <a:t>Campus Vote Project</a:t>
            </a:r>
            <a:r>
              <a:rPr lang="en-US" sz="2400" dirty="0">
                <a:solidFill>
                  <a:srgbClr val="00C2C5"/>
                </a:solidFill>
                <a:latin typeface="Merriweather"/>
                <a:ea typeface="+mn-lt"/>
                <a:cs typeface="Arial"/>
              </a:rPr>
              <a:t>: </a:t>
            </a:r>
            <a:r>
              <a:rPr lang="en-US" sz="3600" dirty="0">
                <a:hlinkClick r:id="rId4"/>
              </a:rPr>
              <a:t>https://www.campusvoteproject.org/</a:t>
            </a:r>
            <a:endParaRPr lang="en-US" sz="2400" dirty="0">
              <a:solidFill>
                <a:srgbClr val="00C2C5"/>
              </a:solidFill>
              <a:latin typeface="Merriweather"/>
              <a:ea typeface="+mn-lt"/>
              <a:cs typeface="Arial"/>
            </a:endParaRPr>
          </a:p>
          <a:p>
            <a:pPr lvl="1">
              <a:buFont typeface="Arial"/>
              <a:buChar char="•"/>
            </a:pPr>
            <a:r>
              <a:rPr lang="en-US" sz="2400" dirty="0" err="1">
                <a:solidFill>
                  <a:srgbClr val="1155CC"/>
                </a:solidFill>
                <a:latin typeface="Merriweather"/>
                <a:ea typeface="+mn-lt"/>
                <a:cs typeface="+mn-lt"/>
                <a:hlinkClick r:id="rId5"/>
              </a:rPr>
              <a:t>TurboVote</a:t>
            </a:r>
            <a:r>
              <a:rPr lang="en-US" sz="2400" dirty="0">
                <a:solidFill>
                  <a:srgbClr val="1155CC"/>
                </a:solidFill>
                <a:latin typeface="Merriweather"/>
                <a:ea typeface="+mn-lt"/>
                <a:cs typeface="+mn-lt"/>
              </a:rPr>
              <a:t>: </a:t>
            </a:r>
            <a:r>
              <a:rPr lang="en-US" sz="2400" dirty="0">
                <a:solidFill>
                  <a:srgbClr val="25212A"/>
                </a:solidFill>
                <a:latin typeface="Merriweather"/>
                <a:ea typeface="+mn-lt"/>
                <a:cs typeface="+mn-lt"/>
              </a:rPr>
              <a:t>sign up for election-related reminders: https://turbovote.org/ </a:t>
            </a:r>
            <a:endParaRPr lang="en-US" sz="2400" dirty="0">
              <a:solidFill>
                <a:srgbClr val="25212A"/>
              </a:solidFill>
              <a:latin typeface="Merriweather"/>
              <a:ea typeface="+mn-lt"/>
              <a:cs typeface="Calibri"/>
            </a:endParaRPr>
          </a:p>
          <a:p>
            <a:pPr>
              <a:buFont typeface="Arial"/>
              <a:buChar char="•"/>
            </a:pPr>
            <a:endParaRPr lang="en-US" sz="2400" dirty="0">
              <a:solidFill>
                <a:srgbClr val="25212A"/>
              </a:solidFill>
              <a:latin typeface="Merriweather"/>
              <a:ea typeface="+mn-lt"/>
              <a:cs typeface="+mn-lt"/>
            </a:endParaRPr>
          </a:p>
          <a:p>
            <a:pPr>
              <a:buFont typeface="Arial"/>
              <a:buChar char="•"/>
            </a:pPr>
            <a:r>
              <a:rPr lang="en-US" sz="2400" dirty="0">
                <a:solidFill>
                  <a:srgbClr val="25212A"/>
                </a:solidFill>
                <a:latin typeface="Merriweather"/>
                <a:ea typeface="+mn-lt"/>
                <a:cs typeface="+mn-lt"/>
              </a:rPr>
              <a:t>Find early voting locations and your Election Day polling place at</a:t>
            </a:r>
            <a:r>
              <a:rPr lang="en-US" sz="2400" dirty="0">
                <a:solidFill>
                  <a:srgbClr val="25212A"/>
                </a:solidFill>
                <a:latin typeface="Merriweather"/>
                <a:ea typeface="+mn-lt"/>
                <a:cs typeface="+mn-lt"/>
                <a:hlinkClick r:id="rId6"/>
              </a:rPr>
              <a:t> </a:t>
            </a:r>
            <a:r>
              <a:rPr lang="en-US" sz="2400" dirty="0">
                <a:solidFill>
                  <a:srgbClr val="1155CC"/>
                </a:solidFill>
                <a:latin typeface="Merriweather"/>
                <a:ea typeface="+mn-lt"/>
                <a:cs typeface="+mn-lt"/>
                <a:hlinkClick r:id="rId6"/>
              </a:rPr>
              <a:t>GetToThePolls.com.: https://gettothepolls.com/ </a:t>
            </a:r>
            <a:endParaRPr lang="en-US" sz="2400" dirty="0">
              <a:latin typeface="Merriweather"/>
              <a:cs typeface="Arial"/>
            </a:endParaRPr>
          </a:p>
          <a:p>
            <a:endParaRPr lang="en-US" sz="2400" dirty="0">
              <a:solidFill>
                <a:srgbClr val="1155CC"/>
              </a:solidFill>
              <a:latin typeface="Merriweather"/>
              <a:cs typeface="Calibri"/>
            </a:endParaRPr>
          </a:p>
          <a:p>
            <a:pPr marL="0" indent="0">
              <a:buFont typeface="Arial,Sans-Serif"/>
              <a:buNone/>
            </a:pPr>
            <a:r>
              <a:rPr lang="en-US" sz="2400" dirty="0">
                <a:solidFill>
                  <a:srgbClr val="00C2C5"/>
                </a:solidFill>
                <a:latin typeface="Merriweather"/>
                <a:cs typeface="Arial"/>
                <a:hlinkClick r:id="rId7">
                  <a:extLst>
                    <a:ext uri="{A12FA001-AC4F-418D-AE19-62706E023703}">
                      <ahyp:hlinkClr xmlns:ahyp="http://schemas.microsoft.com/office/drawing/2018/hyperlinkcolor" val="tx"/>
                    </a:ext>
                  </a:extLst>
                </a:hlinkClick>
              </a:rPr>
              <a:t>Find plenty more resources on campus engagement efforts and more at Students Learn Students Vote Resource Library</a:t>
            </a:r>
            <a:r>
              <a:rPr lang="en-US" sz="2400" dirty="0">
                <a:solidFill>
                  <a:srgbClr val="00C2C5"/>
                </a:solidFill>
                <a:latin typeface="Merriweather"/>
                <a:cs typeface="Arial"/>
              </a:rPr>
              <a:t>: https://slsvcoalition.org/resource-library/</a:t>
            </a:r>
            <a:endParaRPr lang="en-US" sz="2400" dirty="0">
              <a:latin typeface="Merriweather"/>
              <a:cs typeface="Arial"/>
            </a:endParaRPr>
          </a:p>
        </p:txBody>
      </p:sp>
      <p:sp>
        <p:nvSpPr>
          <p:cNvPr id="4" name="Slide Number Placeholder 3"/>
          <p:cNvSpPr>
            <a:spLocks noGrp="1"/>
          </p:cNvSpPr>
          <p:nvPr>
            <p:ph type="sldNum" sz="quarter" idx="5"/>
          </p:nvPr>
        </p:nvSpPr>
        <p:spPr/>
        <p:txBody>
          <a:bodyPr/>
          <a:lstStyle/>
          <a:p>
            <a:fld id="{78769A5C-C951-C74D-A210-7C8E2E43EA71}" type="slidenum">
              <a:rPr lang="en-US" smtClean="0"/>
              <a:t>36</a:t>
            </a:fld>
            <a:endParaRPr lang="en-US"/>
          </a:p>
        </p:txBody>
      </p:sp>
    </p:spTree>
    <p:extLst>
      <p:ext uri="{BB962C8B-B14F-4D97-AF65-F5344CB8AC3E}">
        <p14:creationId xmlns:p14="http://schemas.microsoft.com/office/powerpoint/2010/main" val="32285441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**presenters: pause for questions</a:t>
            </a:r>
          </a:p>
        </p:txBody>
      </p:sp>
      <p:sp>
        <p:nvSpPr>
          <p:cNvPr id="4" name="Slide Number Placeholder 3"/>
          <p:cNvSpPr>
            <a:spLocks noGrp="1"/>
          </p:cNvSpPr>
          <p:nvPr>
            <p:ph type="sldNum" sz="quarter" idx="5"/>
          </p:nvPr>
        </p:nvSpPr>
        <p:spPr/>
        <p:txBody>
          <a:bodyPr/>
          <a:lstStyle/>
          <a:p>
            <a:fld id="{78769A5C-C951-C74D-A210-7C8E2E43EA71}" type="slidenum">
              <a:rPr lang="en-US" smtClean="0"/>
              <a:t>37</a:t>
            </a:fld>
            <a:endParaRPr lang="en-US"/>
          </a:p>
        </p:txBody>
      </p:sp>
    </p:spTree>
    <p:extLst>
      <p:ext uri="{BB962C8B-B14F-4D97-AF65-F5344CB8AC3E}">
        <p14:creationId xmlns:p14="http://schemas.microsoft.com/office/powerpoint/2010/main" val="32285441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cs typeface="Calibri"/>
              </a:rPr>
              <a:t>Note to trainer: if you're close to Election Day, you can change the "action" to "make a plan to vote"!</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8769A5C-C951-C74D-A210-7C8E2E43EA71}" type="slidenum">
              <a:rPr lang="en-US" smtClean="0"/>
              <a:t>38</a:t>
            </a:fld>
            <a:endParaRPr lang="en-US"/>
          </a:p>
        </p:txBody>
      </p:sp>
    </p:spTree>
    <p:extLst>
      <p:ext uri="{BB962C8B-B14F-4D97-AF65-F5344CB8AC3E}">
        <p14:creationId xmlns:p14="http://schemas.microsoft.com/office/powerpoint/2010/main" val="39441360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25: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dirty="0"/>
              <a:t>END OF TEMPLATE PRESENTATION</a:t>
            </a:r>
            <a:endParaRPr dirty="0"/>
          </a:p>
        </p:txBody>
      </p:sp>
      <p:sp>
        <p:nvSpPr>
          <p:cNvPr id="527" name="Google Shape;527;p25: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39</a:t>
            </a:fld>
            <a:endParaRPr/>
          </a:p>
        </p:txBody>
      </p:sp>
    </p:spTree>
    <p:extLst>
      <p:ext uri="{BB962C8B-B14F-4D97-AF65-F5344CB8AC3E}">
        <p14:creationId xmlns:p14="http://schemas.microsoft.com/office/powerpoint/2010/main" val="2900387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Let’s start with some good news: STEM students are turning out to vote at higher rates than ever before, and scientists are getting involved in our democracy to stand up for equitable solutions that benefit ALL of us.</a:t>
            </a:r>
            <a:endParaRPr lang="en-US" dirty="0"/>
          </a:p>
        </p:txBody>
      </p:sp>
      <p:sp>
        <p:nvSpPr>
          <p:cNvPr id="4" name="Slide Number Placeholder 3"/>
          <p:cNvSpPr>
            <a:spLocks noGrp="1"/>
          </p:cNvSpPr>
          <p:nvPr>
            <p:ph type="sldNum" sz="quarter" idx="5"/>
          </p:nvPr>
        </p:nvSpPr>
        <p:spPr/>
        <p:txBody>
          <a:bodyPr/>
          <a:lstStyle/>
          <a:p>
            <a:fld id="{78769A5C-C951-C74D-A210-7C8E2E43EA71}" type="slidenum">
              <a:rPr lang="en-US" smtClean="0"/>
              <a:t>4</a:t>
            </a:fld>
            <a:endParaRPr lang="en-US"/>
          </a:p>
        </p:txBody>
      </p:sp>
    </p:spTree>
    <p:extLst>
      <p:ext uri="{BB962C8B-B14F-4D97-AF65-F5344CB8AC3E}">
        <p14:creationId xmlns:p14="http://schemas.microsoft.com/office/powerpoint/2010/main" val="3265526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In 2020, voter turnout hit record levels. Student voter turnout also increased dramatically in 2020 over 2016, reaching 66% in 2020.  ​</a:t>
            </a:r>
          </a:p>
          <a:p>
            <a:pPr rtl="0" fontAlgn="base"/>
            <a:r>
              <a:rPr lang="en-US" sz="1200" b="0" i="0" u="none" strike="noStrike" kern="1200" dirty="0">
                <a:solidFill>
                  <a:schemeClr val="tx1"/>
                </a:solidFill>
                <a:effectLst/>
                <a:latin typeface="+mn-lt"/>
                <a:ea typeface="+mn-ea"/>
                <a:cs typeface="+mn-cs"/>
              </a:rPr>
              <a:t>Thanks to the National Study of Learning, Voting, and Engagement, out of Tufts University, we have student voter turnout breakdowns by fields of study. Some of you may have heard that STEM students have the </a:t>
            </a:r>
            <a:r>
              <a:rPr lang="en-US" sz="1200" b="0" i="1" u="none" strike="noStrike" kern="1200" dirty="0">
                <a:solidFill>
                  <a:schemeClr val="tx1"/>
                </a:solidFill>
                <a:effectLst/>
                <a:latin typeface="+mn-lt"/>
                <a:ea typeface="+mn-ea"/>
                <a:cs typeface="+mn-cs"/>
              </a:rPr>
              <a:t>lowest voter turnout rates of any field of study. </a:t>
            </a:r>
            <a:r>
              <a:rPr lang="en-US" sz="1200" b="0" i="0" u="none" strike="noStrike" kern="1200" dirty="0">
                <a:solidFill>
                  <a:schemeClr val="tx1"/>
                </a:solidFill>
                <a:effectLst/>
                <a:latin typeface="+mn-lt"/>
                <a:ea typeface="+mn-ea"/>
                <a:cs typeface="+mn-cs"/>
              </a:rPr>
              <a:t>Well, I am pleased to share that we saw double-digit increases in voter turnout across all STEM fields in 2020. </a:t>
            </a:r>
          </a:p>
          <a:p>
            <a:pPr rtl="0" fontAlgn="base"/>
            <a:r>
              <a:rPr lang="en-US" sz="1200" b="0" i="0" u="none" strike="noStrike" kern="1200" dirty="0">
                <a:solidFill>
                  <a:schemeClr val="tx1"/>
                </a:solidFill>
                <a:effectLst/>
                <a:latin typeface="+mn-lt"/>
                <a:ea typeface="+mn-ea"/>
                <a:cs typeface="+mn-cs"/>
              </a:rPr>
              <a:t>CLICK </a:t>
            </a:r>
          </a:p>
          <a:p>
            <a:pPr rtl="0" fontAlgn="base"/>
            <a:r>
              <a:rPr lang="en-US" sz="1200" b="0" i="0" u="none" strike="noStrike" kern="1200" dirty="0">
                <a:solidFill>
                  <a:schemeClr val="tx1"/>
                </a:solidFill>
                <a:effectLst/>
                <a:latin typeface="+mn-lt"/>
                <a:ea typeface="+mn-ea"/>
                <a:cs typeface="+mn-cs"/>
              </a:rPr>
              <a:t>You may also notice that some of these fields are still lagging behind the average student turnout rate of 66%. We certainly still have work to do increasing voter engagement among STEM students—and that’s why we’re here today. </a:t>
            </a:r>
          </a:p>
          <a:p>
            <a:pPr rtl="0" fontAlgn="base"/>
            <a:endParaRPr lang="en-US" sz="1200" b="0" i="0" u="none" strike="noStrike" kern="1200" dirty="0">
              <a:solidFill>
                <a:schemeClr val="tx1"/>
              </a:solidFill>
              <a:effectLst/>
              <a:latin typeface="+mn-lt"/>
              <a:ea typeface="+mn-ea"/>
              <a:cs typeface="+mn-cs"/>
            </a:endParaRPr>
          </a:p>
          <a:p>
            <a:r>
              <a:rPr lang="en-US" dirty="0"/>
              <a:t>Resource: https://idhe.tufts.edu/nslve/2020</a:t>
            </a:r>
          </a:p>
          <a:p>
            <a:pPr rtl="0" fontAlgn="base"/>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8769A5C-C951-C74D-A210-7C8E2E43EA71}" type="slidenum">
              <a:rPr lang="en-US" smtClean="0"/>
              <a:t>5</a:t>
            </a:fld>
            <a:endParaRPr lang="en-US"/>
          </a:p>
        </p:txBody>
      </p:sp>
    </p:spTree>
    <p:extLst>
      <p:ext uri="{BB962C8B-B14F-4D97-AF65-F5344CB8AC3E}">
        <p14:creationId xmlns:p14="http://schemas.microsoft.com/office/powerpoint/2010/main" val="3314556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0" algn="l" rtl="0">
              <a:spcBef>
                <a:spcPts val="0"/>
              </a:spcBef>
              <a:spcAft>
                <a:spcPts val="0"/>
              </a:spcAft>
              <a:buNone/>
            </a:pPr>
            <a:r>
              <a:rPr lang="en-US" dirty="0"/>
              <a:t>Increasing STEM student voter registration, turnout, and broader civic engagement is critical because the health of our democracy quite literally depends on scientists being active participants. We have seen the deadly consequences of ignoring or distorting scientific recommendations with increasing climate-related disasters. Scientists (including future scientists and STEM students) can contribute to our democracy by 1) effectively communicating their expertise to their communities, decision makers, and the media, 2) providing the public with access to reliable scientific information, and 3) building support for science-based decisions by working with local groups to show how science-based policies can benefit all of us. </a:t>
            </a:r>
          </a:p>
          <a:p>
            <a:pPr marL="457200" lvl="0" indent="0" algn="l" rtl="0">
              <a:spcBef>
                <a:spcPts val="0"/>
              </a:spcBef>
              <a:spcAft>
                <a:spcPts val="0"/>
              </a:spcAft>
              <a:buNone/>
            </a:pPr>
            <a:endParaRPr lang="en-US" dirty="0"/>
          </a:p>
          <a:p>
            <a:pPr marL="457200" lvl="0" indent="0" algn="l" rtl="0">
              <a:spcBef>
                <a:spcPts val="0"/>
              </a:spcBef>
              <a:spcAft>
                <a:spcPts val="0"/>
              </a:spcAft>
              <a:buNone/>
            </a:pPr>
            <a:r>
              <a:rPr lang="en-US" dirty="0"/>
              <a:t>Resource: https://blog.ucsusa.org/michael-latner/the-shared-fate-of-science-and-democracy/</a:t>
            </a:r>
          </a:p>
        </p:txBody>
      </p:sp>
      <p:sp>
        <p:nvSpPr>
          <p:cNvPr id="4" name="Slide Number Placeholder 3"/>
          <p:cNvSpPr>
            <a:spLocks noGrp="1"/>
          </p:cNvSpPr>
          <p:nvPr>
            <p:ph type="sldNum" sz="quarter" idx="5"/>
          </p:nvPr>
        </p:nvSpPr>
        <p:spPr/>
        <p:txBody>
          <a:bodyPr/>
          <a:lstStyle/>
          <a:p>
            <a:fld id="{78769A5C-C951-C74D-A210-7C8E2E43EA71}" type="slidenum">
              <a:rPr lang="en-US" smtClean="0"/>
              <a:t>6</a:t>
            </a:fld>
            <a:endParaRPr lang="en-US"/>
          </a:p>
        </p:txBody>
      </p:sp>
    </p:spTree>
    <p:extLst>
      <p:ext uri="{BB962C8B-B14F-4D97-AF65-F5344CB8AC3E}">
        <p14:creationId xmlns:p14="http://schemas.microsoft.com/office/powerpoint/2010/main" val="2359812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MELISSA: Even though we’re here today as part of the scientific community, remember that being a STEM student is just one aspect of your identity. Y</a:t>
            </a:r>
            <a:r>
              <a:rPr lang="en-US" b="0" i="0" dirty="0">
                <a:solidFill>
                  <a:srgbClr val="000000"/>
                </a:solidFill>
                <a:effectLst/>
                <a:latin typeface="UCSMercury"/>
              </a:rPr>
              <a:t>ou are more than your major or field. Speaking out on issues outside your discipline and expressing your values does not mean that your “objectivity” or the rigor of your research is compromised. We are all more than our majors and our day-to-day work. We are members of society, our communities, and constituents in this democracy. We have other muscles to flex.</a:t>
            </a:r>
          </a:p>
          <a:p>
            <a:endParaRPr lang="en-US" b="0" i="0" dirty="0">
              <a:solidFill>
                <a:srgbClr val="000000"/>
              </a:solidFill>
              <a:effectLst/>
              <a:latin typeface="UCSMercury"/>
            </a:endParaRPr>
          </a:p>
          <a:p>
            <a:pPr algn="l">
              <a:buFont typeface="Arial" panose="020B0604020202020204" pitchFamily="34" charset="0"/>
              <a:buChar char="•"/>
            </a:pPr>
            <a:r>
              <a:rPr lang="en-US" b="0" i="0" dirty="0">
                <a:solidFill>
                  <a:srgbClr val="000000"/>
                </a:solidFill>
                <a:effectLst/>
                <a:latin typeface="UCSMercury"/>
              </a:rPr>
              <a:t>Don’t think that today’s challenges are someone else’s to worry about. </a:t>
            </a:r>
          </a:p>
          <a:p>
            <a:pPr algn="l">
              <a:buFont typeface="Arial" panose="020B0604020202020204" pitchFamily="34" charset="0"/>
              <a:buChar char="•"/>
            </a:pPr>
            <a:r>
              <a:rPr lang="en-US" b="0" i="0" dirty="0">
                <a:solidFill>
                  <a:srgbClr val="000000"/>
                </a:solidFill>
                <a:effectLst/>
                <a:latin typeface="UCSMercury"/>
              </a:rPr>
              <a:t>Don’t think that publishing academic papers and conducting research is all you have to contribute.</a:t>
            </a:r>
          </a:p>
          <a:p>
            <a:pPr algn="l">
              <a:buFont typeface="Arial" panose="020B0604020202020204" pitchFamily="34" charset="0"/>
              <a:buChar char="•"/>
            </a:pPr>
            <a:r>
              <a:rPr lang="en-US" b="0" i="0" dirty="0">
                <a:solidFill>
                  <a:srgbClr val="000000"/>
                </a:solidFill>
                <a:effectLst/>
                <a:latin typeface="UCSMercury"/>
              </a:rPr>
              <a:t>Don’t hold yourself apart from the public and remain silent on public policy.</a:t>
            </a:r>
          </a:p>
          <a:p>
            <a:pPr algn="l">
              <a:buFont typeface="Arial" panose="020B0604020202020204" pitchFamily="34" charset="0"/>
              <a:buChar char="•"/>
            </a:pPr>
            <a:r>
              <a:rPr lang="en-US" b="0" i="0" dirty="0">
                <a:solidFill>
                  <a:srgbClr val="000000"/>
                </a:solidFill>
                <a:effectLst/>
                <a:latin typeface="UCSMercury"/>
              </a:rPr>
              <a:t>Don’t think that voting and being civically engaged somehow diminishes your training, talent, passion, or creativity.</a:t>
            </a:r>
          </a:p>
          <a:p>
            <a:pPr>
              <a:buFontTx/>
              <a:buChar char="-"/>
            </a:pPr>
            <a:endParaRPr lang="en-US" dirty="0"/>
          </a:p>
          <a:p>
            <a:pPr marL="0" indent="0">
              <a:buNone/>
            </a:pPr>
            <a:r>
              <a:rPr lang="en-US" dirty="0"/>
              <a:t>You have the freedom (and some would say the duty and responsibility) to engage in our democracy—and it doesn’t have to solely be related to science issues. </a:t>
            </a:r>
          </a:p>
          <a:p>
            <a:pPr>
              <a:buFontTx/>
              <a:buChar char="-"/>
            </a:pPr>
            <a:r>
              <a:rPr lang="en-US" dirty="0"/>
              <a:t>What other issues are you passionate about?</a:t>
            </a:r>
          </a:p>
          <a:p>
            <a:pPr>
              <a:buFontTx/>
              <a:buChar char="-"/>
            </a:pPr>
            <a:r>
              <a:rPr lang="en-US" dirty="0"/>
              <a:t>What issues impact your family and friends?</a:t>
            </a:r>
          </a:p>
          <a:p>
            <a:pPr>
              <a:buFontTx/>
              <a:buChar char="-"/>
            </a:pPr>
            <a:r>
              <a:rPr lang="en-US" dirty="0"/>
              <a:t>What drives you? What does your vision for a better future look like? What steps can we take to get there?</a:t>
            </a:r>
          </a:p>
          <a:p>
            <a:pPr>
              <a:buFontTx/>
              <a:buChar cha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https://blog.ucsusa.org/kathleen-rest/lessons-from-a-career-serving-the-public/</a:t>
            </a:r>
          </a:p>
        </p:txBody>
      </p:sp>
      <p:sp>
        <p:nvSpPr>
          <p:cNvPr id="4" name="Slide Number Placeholder 3"/>
          <p:cNvSpPr>
            <a:spLocks noGrp="1"/>
          </p:cNvSpPr>
          <p:nvPr>
            <p:ph type="sldNum" sz="quarter" idx="5"/>
          </p:nvPr>
        </p:nvSpPr>
        <p:spPr/>
        <p:txBody>
          <a:bodyPr/>
          <a:lstStyle/>
          <a:p>
            <a:fld id="{78769A5C-C951-C74D-A210-7C8E2E43EA71}" type="slidenum">
              <a:rPr lang="en-US" smtClean="0"/>
              <a:t>7</a:t>
            </a:fld>
            <a:endParaRPr lang="en-US"/>
          </a:p>
        </p:txBody>
      </p:sp>
    </p:spTree>
    <p:extLst>
      <p:ext uri="{BB962C8B-B14F-4D97-AF65-F5344CB8AC3E}">
        <p14:creationId xmlns:p14="http://schemas.microsoft.com/office/powerpoint/2010/main" val="3675857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step (but not the ONLY step) you can take is voting. Let’s talk about some frequently asked questions about voting.</a:t>
            </a:r>
          </a:p>
        </p:txBody>
      </p:sp>
      <p:sp>
        <p:nvSpPr>
          <p:cNvPr id="4" name="Slide Number Placeholder 3"/>
          <p:cNvSpPr>
            <a:spLocks noGrp="1"/>
          </p:cNvSpPr>
          <p:nvPr>
            <p:ph type="sldNum" sz="quarter" idx="5"/>
          </p:nvPr>
        </p:nvSpPr>
        <p:spPr/>
        <p:txBody>
          <a:bodyPr/>
          <a:lstStyle/>
          <a:p>
            <a:fld id="{78769A5C-C951-C74D-A210-7C8E2E43EA71}" type="slidenum">
              <a:rPr lang="en-US" smtClean="0"/>
              <a:t>8</a:t>
            </a:fld>
            <a:endParaRPr lang="en-US"/>
          </a:p>
        </p:txBody>
      </p:sp>
    </p:spTree>
    <p:extLst>
      <p:ext uri="{BB962C8B-B14F-4D97-AF65-F5344CB8AC3E}">
        <p14:creationId xmlns:p14="http://schemas.microsoft.com/office/powerpoint/2010/main" val="3333537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anyone guess one of the 4 reasons you’d need to register or re-register to vote? </a:t>
            </a:r>
          </a:p>
          <a:p>
            <a:r>
              <a:rPr lang="en-US" dirty="0"/>
              <a:t> </a:t>
            </a:r>
            <a:endParaRPr lang="en-US" dirty="0">
              <a:ea typeface="Calibri"/>
              <a:cs typeface="Calibri"/>
            </a:endParaRPr>
          </a:p>
          <a:p>
            <a:r>
              <a:rPr lang="en-US" dirty="0"/>
              <a:t>1. You have never registered before. </a:t>
            </a:r>
            <a:endParaRPr lang="en-US" dirty="0">
              <a:ea typeface="Calibri"/>
              <a:cs typeface="Calibri"/>
            </a:endParaRPr>
          </a:p>
          <a:p>
            <a:r>
              <a:rPr lang="en-US" dirty="0"/>
              <a:t>2. You have moved. If you have a new residence, you need to update your voter registration or re-register. If you‘re a student, you may be considering registering where you go to school—learn about the laws that affect students in your state through a trusted resource, like the student guides at the Campus Vote Project. </a:t>
            </a:r>
            <a:endParaRPr lang="en-US" dirty="0">
              <a:ea typeface="Calibri"/>
              <a:cs typeface="Calibri"/>
            </a:endParaRPr>
          </a:p>
          <a:p>
            <a:r>
              <a:rPr lang="en-US" dirty="0"/>
              <a:t>3. You’ve changed your name. If you’ve legally changed your name, you’ll need to re-register.  </a:t>
            </a:r>
            <a:endParaRPr lang="en-US" dirty="0">
              <a:ea typeface="Calibri"/>
              <a:cs typeface="Calibri"/>
            </a:endParaRPr>
          </a:p>
          <a:p>
            <a:r>
              <a:rPr lang="en-US" dirty="0"/>
              <a:t>4. You’ve changed political parties.  If you’re planning on voting in a primary, your state may require you to choose a party affiliation in order to vote in that party’s primary. Some states don’t allow those who are registered as independents to vote in either primary, so be sure to check! </a:t>
            </a:r>
            <a:endParaRPr lang="en-US" dirty="0">
              <a:ea typeface="Calibri"/>
              <a:cs typeface="Calibri"/>
            </a:endParaRPr>
          </a:p>
          <a:p>
            <a:r>
              <a:rPr lang="en-US" dirty="0"/>
              <a:t> </a:t>
            </a:r>
            <a:endParaRPr lang="en-US" dirty="0">
              <a:ea typeface="Calibri"/>
              <a:cs typeface="Calibri"/>
            </a:endParaRPr>
          </a:p>
          <a:p>
            <a:r>
              <a:rPr lang="en-US" dirty="0"/>
              <a:t>In order to vote, you must be a citizen who is eighteen years or older. If you have lost your right to vote due to felony convictions, the ACLU has state by state information about felony disenfranchisement laws, and you can visit your Secretary of State’s website to learn how to get your voting rights restored. </a:t>
            </a:r>
            <a:endParaRPr lang="en-US" dirty="0">
              <a:ea typeface="Calibri"/>
              <a:cs typeface="Calibri"/>
            </a:endParaRPr>
          </a:p>
          <a:p>
            <a:r>
              <a:rPr lang="en-US" dirty="0"/>
              <a:t> </a:t>
            </a:r>
            <a:endParaRPr lang="en-US" dirty="0">
              <a:ea typeface="Calibri"/>
              <a:cs typeface="Calibri"/>
            </a:endParaRPr>
          </a:p>
          <a:p>
            <a:r>
              <a:rPr lang="en-US" dirty="0"/>
              <a:t>When registering, have either your driver’s license or state ID number ready. If you don’t have either of those for the state you’re registering in, the last four digits of your social security number is usually sufficient. </a:t>
            </a:r>
            <a:endParaRPr lang="en-US" dirty="0">
              <a:ea typeface="Calibri"/>
              <a:cs typeface="Calibri"/>
            </a:endParaRPr>
          </a:p>
          <a:p>
            <a:r>
              <a:rPr lang="en-US" dirty="0"/>
              <a:t> </a:t>
            </a:r>
            <a:endParaRPr lang="en-US" dirty="0">
              <a:ea typeface="Calibri"/>
              <a:cs typeface="Calibri"/>
            </a:endParaRPr>
          </a:p>
          <a:p>
            <a:r>
              <a:rPr lang="en-US" dirty="0"/>
              <a:t>Resources: </a:t>
            </a:r>
            <a:r>
              <a:rPr lang="en-US" dirty="0">
                <a:hlinkClick r:id="rId3"/>
              </a:rPr>
              <a:t>https://www.campusvoteproject.org/state-student-voting-guides</a:t>
            </a:r>
            <a:r>
              <a:rPr lang="en-US" dirty="0"/>
              <a:t>. </a:t>
            </a:r>
            <a:endParaRPr lang="en-US" dirty="0">
              <a:ea typeface="Calibri"/>
              <a:cs typeface="Calibri"/>
            </a:endParaRPr>
          </a:p>
          <a:p>
            <a:r>
              <a:rPr lang="en-US" dirty="0"/>
              <a:t>https://www.aclu.org/issues/voting-rights/voter-restoration/felony-disenfranchisement-laws-map </a:t>
            </a: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78769A5C-C951-C74D-A210-7C8E2E43EA71}" type="slidenum">
              <a:rPr lang="en-US" smtClean="0"/>
              <a:t>9</a:t>
            </a:fld>
            <a:endParaRPr lang="en-US"/>
          </a:p>
        </p:txBody>
      </p:sp>
    </p:spTree>
    <p:extLst>
      <p:ext uri="{BB962C8B-B14F-4D97-AF65-F5344CB8AC3E}">
        <p14:creationId xmlns:p14="http://schemas.microsoft.com/office/powerpoint/2010/main" val="3175567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40207-A25C-E84D-B765-9AF11036F2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6B0592-3DF2-C743-9204-98802CBDB3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8A2577-18E8-2C44-8B74-FA1C7F81CE5C}"/>
              </a:ext>
            </a:extLst>
          </p:cNvPr>
          <p:cNvSpPr>
            <a:spLocks noGrp="1"/>
          </p:cNvSpPr>
          <p:nvPr>
            <p:ph type="dt" sz="half" idx="10"/>
          </p:nvPr>
        </p:nvSpPr>
        <p:spPr/>
        <p:txBody>
          <a:bodyPr/>
          <a:lstStyle/>
          <a:p>
            <a:fld id="{EB915CA2-3573-3644-9C55-4E43C25E6265}" type="datetimeFigureOut">
              <a:rPr lang="en-US" smtClean="0"/>
              <a:t>9/19/2023</a:t>
            </a:fld>
            <a:endParaRPr lang="en-US"/>
          </a:p>
        </p:txBody>
      </p:sp>
      <p:sp>
        <p:nvSpPr>
          <p:cNvPr id="5" name="Footer Placeholder 4">
            <a:extLst>
              <a:ext uri="{FF2B5EF4-FFF2-40B4-BE49-F238E27FC236}">
                <a16:creationId xmlns:a16="http://schemas.microsoft.com/office/drawing/2014/main" id="{5D7731B9-BA72-D645-A3C0-D8372885A5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7C5CE3-5C39-7648-A744-2D9FF603D08B}"/>
              </a:ext>
            </a:extLst>
          </p:cNvPr>
          <p:cNvSpPr>
            <a:spLocks noGrp="1"/>
          </p:cNvSpPr>
          <p:nvPr>
            <p:ph type="sldNum" sz="quarter" idx="12"/>
          </p:nvPr>
        </p:nvSpPr>
        <p:spPr/>
        <p:txBody>
          <a:bodyPr/>
          <a:lstStyle/>
          <a:p>
            <a:fld id="{907A7029-7E5A-E04E-AAC5-2F155E5CB730}" type="slidenum">
              <a:rPr lang="en-US" smtClean="0"/>
              <a:t>‹#›</a:t>
            </a:fld>
            <a:endParaRPr lang="en-US"/>
          </a:p>
        </p:txBody>
      </p:sp>
    </p:spTree>
    <p:extLst>
      <p:ext uri="{BB962C8B-B14F-4D97-AF65-F5344CB8AC3E}">
        <p14:creationId xmlns:p14="http://schemas.microsoft.com/office/powerpoint/2010/main" val="2868757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7FEB49-2C9D-9D4E-B03F-5A8AA8E17B76}"/>
              </a:ext>
            </a:extLst>
          </p:cNvPr>
          <p:cNvSpPr>
            <a:spLocks noGrp="1"/>
          </p:cNvSpPr>
          <p:nvPr>
            <p:ph type="dt" sz="half" idx="10"/>
          </p:nvPr>
        </p:nvSpPr>
        <p:spPr/>
        <p:txBody>
          <a:bodyPr/>
          <a:lstStyle/>
          <a:p>
            <a:fld id="{EB915CA2-3573-3644-9C55-4E43C25E6265}" type="datetimeFigureOut">
              <a:rPr lang="en-US" smtClean="0"/>
              <a:t>9/19/2023</a:t>
            </a:fld>
            <a:endParaRPr lang="en-US"/>
          </a:p>
        </p:txBody>
      </p:sp>
      <p:sp>
        <p:nvSpPr>
          <p:cNvPr id="3" name="Footer Placeholder 2">
            <a:extLst>
              <a:ext uri="{FF2B5EF4-FFF2-40B4-BE49-F238E27FC236}">
                <a16:creationId xmlns:a16="http://schemas.microsoft.com/office/drawing/2014/main" id="{73474B6A-3B48-C347-8924-70F0F534BA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49F3F5-E8FB-F545-9B17-FC3F0656E12A}"/>
              </a:ext>
            </a:extLst>
          </p:cNvPr>
          <p:cNvSpPr>
            <a:spLocks noGrp="1"/>
          </p:cNvSpPr>
          <p:nvPr>
            <p:ph type="sldNum" sz="quarter" idx="12"/>
          </p:nvPr>
        </p:nvSpPr>
        <p:spPr/>
        <p:txBody>
          <a:bodyPr/>
          <a:lstStyle/>
          <a:p>
            <a:fld id="{907A7029-7E5A-E04E-AAC5-2F155E5CB730}" type="slidenum">
              <a:rPr lang="en-US" smtClean="0"/>
              <a:t>‹#›</a:t>
            </a:fld>
            <a:endParaRPr lang="en-US"/>
          </a:p>
        </p:txBody>
      </p:sp>
    </p:spTree>
    <p:extLst>
      <p:ext uri="{BB962C8B-B14F-4D97-AF65-F5344CB8AC3E}">
        <p14:creationId xmlns:p14="http://schemas.microsoft.com/office/powerpoint/2010/main" val="2515480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6460A-6573-E85E-8B99-42F90001DD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BA76F1-490B-1583-4E62-8274E25B97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61B1C7-ACF9-0474-9292-223E2D07807E}"/>
              </a:ext>
            </a:extLst>
          </p:cNvPr>
          <p:cNvSpPr>
            <a:spLocks noGrp="1"/>
          </p:cNvSpPr>
          <p:nvPr>
            <p:ph type="dt" sz="half" idx="10"/>
          </p:nvPr>
        </p:nvSpPr>
        <p:spPr/>
        <p:txBody>
          <a:bodyPr/>
          <a:lstStyle/>
          <a:p>
            <a:fld id="{C37006B2-977E-43A2-9CC3-512E1C89E616}" type="datetimeFigureOut">
              <a:rPr lang="en-US" smtClean="0"/>
              <a:t>9/19/2023</a:t>
            </a:fld>
            <a:endParaRPr lang="en-US"/>
          </a:p>
        </p:txBody>
      </p:sp>
      <p:sp>
        <p:nvSpPr>
          <p:cNvPr id="5" name="Footer Placeholder 4">
            <a:extLst>
              <a:ext uri="{FF2B5EF4-FFF2-40B4-BE49-F238E27FC236}">
                <a16:creationId xmlns:a16="http://schemas.microsoft.com/office/drawing/2014/main" id="{21D2FFC6-00F2-5BD6-E564-992B556BCA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0EC579-57BD-AA98-4DC9-FE4E55FD87EB}"/>
              </a:ext>
            </a:extLst>
          </p:cNvPr>
          <p:cNvSpPr>
            <a:spLocks noGrp="1"/>
          </p:cNvSpPr>
          <p:nvPr>
            <p:ph type="sldNum" sz="quarter" idx="12"/>
          </p:nvPr>
        </p:nvSpPr>
        <p:spPr/>
        <p:txBody>
          <a:bodyPr/>
          <a:lstStyle/>
          <a:p>
            <a:fld id="{624E855F-B63F-47CC-AC7C-149DC6BED46D}" type="slidenum">
              <a:rPr lang="en-US" smtClean="0"/>
              <a:t>‹#›</a:t>
            </a:fld>
            <a:endParaRPr lang="en-US"/>
          </a:p>
        </p:txBody>
      </p:sp>
    </p:spTree>
    <p:extLst>
      <p:ext uri="{BB962C8B-B14F-4D97-AF65-F5344CB8AC3E}">
        <p14:creationId xmlns:p14="http://schemas.microsoft.com/office/powerpoint/2010/main" val="11504356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D04339-CA02-B446-B541-19C2FC17B5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57EC62-366D-AD46-89DF-9A514EE737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26DA3B-2AD5-CD41-83CE-1D5DBA3C27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915CA2-3573-3644-9C55-4E43C25E6265}" type="datetimeFigureOut">
              <a:rPr lang="en-US" smtClean="0"/>
              <a:t>9/19/2023</a:t>
            </a:fld>
            <a:endParaRPr lang="en-US"/>
          </a:p>
        </p:txBody>
      </p:sp>
      <p:sp>
        <p:nvSpPr>
          <p:cNvPr id="5" name="Footer Placeholder 4">
            <a:extLst>
              <a:ext uri="{FF2B5EF4-FFF2-40B4-BE49-F238E27FC236}">
                <a16:creationId xmlns:a16="http://schemas.microsoft.com/office/drawing/2014/main" id="{69C32B17-3991-6A48-8CFA-AF303CAAC4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4C2331-5635-DE4F-82C1-2267AE8717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7A7029-7E5A-E04E-AAC5-2F155E5CB730}" type="slidenum">
              <a:rPr lang="en-US" smtClean="0"/>
              <a:t>‹#›</a:t>
            </a:fld>
            <a:endParaRPr lang="en-US"/>
          </a:p>
        </p:txBody>
      </p:sp>
    </p:spTree>
    <p:extLst>
      <p:ext uri="{BB962C8B-B14F-4D97-AF65-F5344CB8AC3E}">
        <p14:creationId xmlns:p14="http://schemas.microsoft.com/office/powerpoint/2010/main" val="4106650006"/>
      </p:ext>
    </p:extLst>
  </p:cSld>
  <p:clrMap bg1="lt1" tx1="dk1" bg2="lt2" tx2="dk2" accent1="accent1" accent2="accent2" accent3="accent3" accent4="accent4" accent5="accent5" accent6="accent6" hlink="hlink" folHlink="folHlink"/>
  <p:sldLayoutIdLst>
    <p:sldLayoutId id="2147483662" r:id="rId1"/>
    <p:sldLayoutId id="2147483655"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hyperlink" Target="https://sciencerising.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hyperlink" Target="https://slsvcoalition.org/resource-library/" TargetMode="External"/><Relationship Id="rId3" Type="http://schemas.openxmlformats.org/officeDocument/2006/relationships/image" Target="../media/image4.png"/><Relationship Id="rId7" Type="http://schemas.openxmlformats.org/officeDocument/2006/relationships/hyperlink" Target="https://gettothepolls.com/"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hyperlink" Target="https://turbovote.org/" TargetMode="External"/><Relationship Id="rId5" Type="http://schemas.openxmlformats.org/officeDocument/2006/relationships/hyperlink" Target="https://www.campusvoteproject.org/" TargetMode="External"/><Relationship Id="rId4" Type="http://schemas.openxmlformats.org/officeDocument/2006/relationships/hyperlink" Target="https://www.vote411.or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http://sciencerising.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3"/>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90" name="Google Shape;90;p13"/>
          <p:cNvSpPr txBox="1">
            <a:spLocks noGrp="1"/>
          </p:cNvSpPr>
          <p:nvPr>
            <p:ph type="ctrTitle"/>
          </p:nvPr>
        </p:nvSpPr>
        <p:spPr>
          <a:xfrm>
            <a:off x="3898428" y="2040298"/>
            <a:ext cx="8137321" cy="2944704"/>
          </a:xfrm>
          <a:prstGeom prst="rect">
            <a:avLst/>
          </a:prstGeom>
          <a:noFill/>
          <a:ln>
            <a:noFill/>
          </a:ln>
        </p:spPr>
        <p:txBody>
          <a:bodyPr spcFirstLastPara="1" wrap="square" lIns="91425" tIns="45700" rIns="91425" bIns="45700" anchor="b" anchorCtr="0">
            <a:normAutofit/>
          </a:bodyPr>
          <a:lstStyle/>
          <a:p>
            <a:pPr marL="0" lvl="0" indent="0" rtl="0">
              <a:lnSpc>
                <a:spcPct val="90000"/>
              </a:lnSpc>
              <a:spcBef>
                <a:spcPts val="0"/>
              </a:spcBef>
              <a:spcAft>
                <a:spcPts val="0"/>
              </a:spcAft>
              <a:buClr>
                <a:schemeClr val="lt1"/>
              </a:buClr>
              <a:buSzPts val="5600"/>
              <a:buFont typeface="Montserrat"/>
              <a:buNone/>
            </a:pPr>
            <a:r>
              <a:rPr lang="en-US" sz="4400" b="1" i="1" dirty="0">
                <a:solidFill>
                  <a:schemeClr val="lt1"/>
                </a:solidFill>
                <a:latin typeface="Montserrat"/>
                <a:ea typeface="Montserrat"/>
                <a:cs typeface="Montserrat"/>
                <a:sym typeface="Montserrat"/>
              </a:rPr>
              <a:t>Student Voter Registration and Mobilization</a:t>
            </a:r>
            <a:endParaRPr sz="4400" b="1" i="1" dirty="0">
              <a:solidFill>
                <a:schemeClr val="lt1"/>
              </a:solidFill>
              <a:latin typeface="Montserrat"/>
              <a:ea typeface="Montserrat"/>
              <a:cs typeface="Montserrat"/>
              <a:sym typeface="Montserrat"/>
            </a:endParaRPr>
          </a:p>
        </p:txBody>
      </p:sp>
      <p:pic>
        <p:nvPicPr>
          <p:cNvPr id="92" name="Google Shape;92;p13" descr="Background pattern&#10;&#10;Description automatically generated">
            <a:hlinkClick r:id="rId4"/>
          </p:cNvPr>
          <p:cNvPicPr preferRelativeResize="0"/>
          <p:nvPr/>
        </p:nvPicPr>
        <p:blipFill rotWithShape="1">
          <a:blip r:embed="rId5">
            <a:alphaModFix/>
          </a:blip>
          <a:srcRect/>
          <a:stretch/>
        </p:blipFill>
        <p:spPr>
          <a:xfrm>
            <a:off x="9898707" y="176641"/>
            <a:ext cx="2137042" cy="1202086"/>
          </a:xfrm>
          <a:prstGeom prst="rect">
            <a:avLst/>
          </a:prstGeom>
          <a:noFill/>
          <a:ln>
            <a:noFill/>
          </a:ln>
        </p:spPr>
      </p:pic>
    </p:spTree>
    <p:extLst>
      <p:ext uri="{BB962C8B-B14F-4D97-AF65-F5344CB8AC3E}">
        <p14:creationId xmlns:p14="http://schemas.microsoft.com/office/powerpoint/2010/main" val="3251866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B732DFD6-AE8B-0446-BFA9-A329332D1127}"/>
              </a:ext>
            </a:extLst>
          </p:cNvPr>
          <p:cNvPicPr>
            <a:picLocks noChangeAspect="1"/>
          </p:cNvPicPr>
          <p:nvPr/>
        </p:nvPicPr>
        <p:blipFill>
          <a:blip r:embed="rId3"/>
          <a:stretch>
            <a:fillRect/>
          </a:stretch>
        </p:blipFill>
        <p:spPr>
          <a:xfrm>
            <a:off x="-977" y="0"/>
            <a:ext cx="12192000" cy="6858000"/>
          </a:xfrm>
          <a:prstGeom prst="rect">
            <a:avLst/>
          </a:prstGeom>
        </p:spPr>
      </p:pic>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1676400" y="194997"/>
            <a:ext cx="10515600" cy="1325563"/>
          </a:xfrm>
        </p:spPr>
        <p:txBody>
          <a:bodyPr>
            <a:normAutofit/>
          </a:bodyPr>
          <a:lstStyle/>
          <a:p>
            <a:r>
              <a:rPr lang="en-US" sz="4000" b="1" i="1">
                <a:latin typeface="Montserrat SemiBold" pitchFamily="2" charset="77"/>
              </a:rPr>
              <a:t>Voter registration laws and deadlines vary from state to state</a:t>
            </a:r>
          </a:p>
        </p:txBody>
      </p:sp>
      <p:sp>
        <p:nvSpPr>
          <p:cNvPr id="3" name="Content Placeholder 2">
            <a:extLst>
              <a:ext uri="{FF2B5EF4-FFF2-40B4-BE49-F238E27FC236}">
                <a16:creationId xmlns:a16="http://schemas.microsoft.com/office/drawing/2014/main" id="{3691A4BA-35D2-134B-A4C9-31CF6872D9A0}"/>
              </a:ext>
            </a:extLst>
          </p:cNvPr>
          <p:cNvSpPr>
            <a:spLocks noGrp="1"/>
          </p:cNvSpPr>
          <p:nvPr>
            <p:ph idx="1"/>
          </p:nvPr>
        </p:nvSpPr>
        <p:spPr>
          <a:xfrm>
            <a:off x="2020636" y="2080038"/>
            <a:ext cx="6433318" cy="3210514"/>
          </a:xfrm>
        </p:spPr>
        <p:txBody>
          <a:bodyPr>
            <a:normAutofit/>
          </a:bodyPr>
          <a:lstStyle/>
          <a:p>
            <a:pPr fontAlgn="base">
              <a:lnSpc>
                <a:spcPct val="160000"/>
              </a:lnSpc>
            </a:pPr>
            <a:r>
              <a:rPr lang="en-US">
                <a:latin typeface="Merriweather" pitchFamily="2" charset="77"/>
              </a:rPr>
              <a:t>Use a trusted resource to help you register, check your registration, and sign up for election-related reminders. </a:t>
            </a:r>
          </a:p>
          <a:p>
            <a:pPr fontAlgn="base">
              <a:lnSpc>
                <a:spcPct val="160000"/>
              </a:lnSpc>
            </a:pPr>
            <a:endParaRPr lang="en-US">
              <a:latin typeface="Merriweather" pitchFamily="2" charset="77"/>
            </a:endParaRPr>
          </a:p>
          <a:p>
            <a:pPr fontAlgn="base">
              <a:lnSpc>
                <a:spcPct val="160000"/>
              </a:lnSpc>
            </a:pPr>
            <a:endParaRPr lang="en-US">
              <a:latin typeface="Merriweather" pitchFamily="2" charset="77"/>
            </a:endParaRPr>
          </a:p>
        </p:txBody>
      </p:sp>
      <p:pic>
        <p:nvPicPr>
          <p:cNvPr id="6" name="Picture 5" descr="A picture containing person&#10;&#10;Description automatically generated">
            <a:extLst>
              <a:ext uri="{FF2B5EF4-FFF2-40B4-BE49-F238E27FC236}">
                <a16:creationId xmlns:a16="http://schemas.microsoft.com/office/drawing/2014/main" id="{BE6D9DB5-5739-B948-99F0-8499F68BE549}"/>
              </a:ext>
            </a:extLst>
          </p:cNvPr>
          <p:cNvPicPr>
            <a:picLocks noChangeAspect="1"/>
          </p:cNvPicPr>
          <p:nvPr/>
        </p:nvPicPr>
        <p:blipFill>
          <a:blip r:embed="rId4"/>
          <a:stretch>
            <a:fillRect/>
          </a:stretch>
        </p:blipFill>
        <p:spPr>
          <a:xfrm flipH="1">
            <a:off x="7536258" y="1339403"/>
            <a:ext cx="5518597" cy="5518597"/>
          </a:xfrm>
          <a:prstGeom prst="rect">
            <a:avLst/>
          </a:prstGeom>
        </p:spPr>
      </p:pic>
    </p:spTree>
    <p:extLst>
      <p:ext uri="{BB962C8B-B14F-4D97-AF65-F5344CB8AC3E}">
        <p14:creationId xmlns:p14="http://schemas.microsoft.com/office/powerpoint/2010/main" val="3475037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A949C6-98E5-E746-A2BC-4DAD428C3378}"/>
              </a:ext>
            </a:extLst>
          </p:cNvPr>
          <p:cNvSpPr/>
          <p:nvPr/>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60000"/>
                  <a:lumOff val="40000"/>
                </a:schemeClr>
              </a:solidFill>
            </a:endParaRPr>
          </a:p>
        </p:txBody>
      </p:sp>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279400" y="194997"/>
            <a:ext cx="10515600" cy="1325563"/>
          </a:xfrm>
        </p:spPr>
        <p:txBody>
          <a:bodyPr/>
          <a:lstStyle/>
          <a:p>
            <a:r>
              <a:rPr lang="en-US" b="1" i="1">
                <a:solidFill>
                  <a:schemeClr val="bg1"/>
                </a:solidFill>
                <a:latin typeface="Montserrat" pitchFamily="2" charset="77"/>
              </a:rPr>
              <a:t>Voter Registration FAQ</a:t>
            </a:r>
            <a:endParaRPr lang="en-US" b="1" i="1">
              <a:solidFill>
                <a:schemeClr val="bg1"/>
              </a:solidFill>
              <a:latin typeface="Montserrat SemiBold" pitchFamily="2" charset="77"/>
            </a:endParaRPr>
          </a:p>
        </p:txBody>
      </p:sp>
      <p:sp>
        <p:nvSpPr>
          <p:cNvPr id="5" name="Content Placeholder 2">
            <a:extLst>
              <a:ext uri="{FF2B5EF4-FFF2-40B4-BE49-F238E27FC236}">
                <a16:creationId xmlns:a16="http://schemas.microsoft.com/office/drawing/2014/main" id="{25826479-AA6F-3F42-8BD7-B302C45DD110}"/>
              </a:ext>
            </a:extLst>
          </p:cNvPr>
          <p:cNvSpPr>
            <a:spLocks noGrp="1"/>
          </p:cNvSpPr>
          <p:nvPr>
            <p:ph idx="1"/>
          </p:nvPr>
        </p:nvSpPr>
        <p:spPr>
          <a:xfrm>
            <a:off x="658169" y="2844598"/>
            <a:ext cx="6942039" cy="4548543"/>
          </a:xfrm>
        </p:spPr>
        <p:txBody>
          <a:bodyPr numCol="1">
            <a:normAutofit/>
          </a:bodyPr>
          <a:lstStyle/>
          <a:p>
            <a:pPr fontAlgn="base">
              <a:lnSpc>
                <a:spcPct val="170000"/>
              </a:lnSpc>
            </a:pPr>
            <a:r>
              <a:rPr lang="en-US">
                <a:solidFill>
                  <a:schemeClr val="bg1"/>
                </a:solidFill>
                <a:latin typeface="Merriweather" pitchFamily="2" charset="77"/>
              </a:rPr>
              <a:t>I’m a student and I’m not sure where to register. What should I do?</a:t>
            </a:r>
          </a:p>
        </p:txBody>
      </p:sp>
      <p:pic>
        <p:nvPicPr>
          <p:cNvPr id="6" name="Picture 5" descr="A person in a garment&#10;&#10;Description automatically generated with low confidence">
            <a:extLst>
              <a:ext uri="{FF2B5EF4-FFF2-40B4-BE49-F238E27FC236}">
                <a16:creationId xmlns:a16="http://schemas.microsoft.com/office/drawing/2014/main" id="{06A1D7EF-0DC8-4DF1-8E8F-F9EFFEB58E63}"/>
              </a:ext>
            </a:extLst>
          </p:cNvPr>
          <p:cNvPicPr>
            <a:picLocks noChangeAspect="1"/>
          </p:cNvPicPr>
          <p:nvPr/>
        </p:nvPicPr>
        <p:blipFill>
          <a:blip r:embed="rId3"/>
          <a:stretch>
            <a:fillRect/>
          </a:stretch>
        </p:blipFill>
        <p:spPr>
          <a:xfrm>
            <a:off x="6294410" y="855023"/>
            <a:ext cx="6002977" cy="6002977"/>
          </a:xfrm>
          <a:prstGeom prst="rect">
            <a:avLst/>
          </a:prstGeom>
        </p:spPr>
      </p:pic>
    </p:spTree>
    <p:extLst>
      <p:ext uri="{BB962C8B-B14F-4D97-AF65-F5344CB8AC3E}">
        <p14:creationId xmlns:p14="http://schemas.microsoft.com/office/powerpoint/2010/main" val="3082333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32F9A7-0CBA-E24B-B7BF-1BA652D86E38}"/>
              </a:ext>
            </a:extLst>
          </p:cNvPr>
          <p:cNvSpPr/>
          <p:nvPr/>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60000"/>
                  <a:lumOff val="40000"/>
                </a:schemeClr>
              </a:solidFill>
            </a:endParaRPr>
          </a:p>
        </p:txBody>
      </p:sp>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346668" y="194997"/>
            <a:ext cx="10970515" cy="1325563"/>
          </a:xfrm>
        </p:spPr>
        <p:txBody>
          <a:bodyPr/>
          <a:lstStyle/>
          <a:p>
            <a:r>
              <a:rPr lang="en-US" b="1" i="1">
                <a:solidFill>
                  <a:schemeClr val="bg1"/>
                </a:solidFill>
                <a:latin typeface="Montserrat" pitchFamily="2" charset="77"/>
              </a:rPr>
              <a:t>Voter Registration in </a:t>
            </a:r>
            <a:r>
              <a:rPr lang="en-US" b="1" i="1">
                <a:solidFill>
                  <a:schemeClr val="bg2"/>
                </a:solidFill>
                <a:latin typeface="Montserrat" pitchFamily="2" charset="77"/>
              </a:rPr>
              <a:t>[YOUR STATE]</a:t>
            </a:r>
            <a:endParaRPr lang="en-US" b="1" i="1">
              <a:solidFill>
                <a:schemeClr val="bg1"/>
              </a:solidFill>
              <a:latin typeface="Montserrat SemiBold" pitchFamily="2" charset="77"/>
            </a:endParaRPr>
          </a:p>
        </p:txBody>
      </p:sp>
      <p:sp>
        <p:nvSpPr>
          <p:cNvPr id="3" name="Content Placeholder 2">
            <a:extLst>
              <a:ext uri="{FF2B5EF4-FFF2-40B4-BE49-F238E27FC236}">
                <a16:creationId xmlns:a16="http://schemas.microsoft.com/office/drawing/2014/main" id="{3691A4BA-35D2-134B-A4C9-31CF6872D9A0}"/>
              </a:ext>
            </a:extLst>
          </p:cNvPr>
          <p:cNvSpPr>
            <a:spLocks noGrp="1"/>
          </p:cNvSpPr>
          <p:nvPr>
            <p:ph idx="1"/>
          </p:nvPr>
        </p:nvSpPr>
        <p:spPr>
          <a:xfrm>
            <a:off x="477297" y="1520559"/>
            <a:ext cx="11186554" cy="4963367"/>
          </a:xfrm>
        </p:spPr>
        <p:txBody>
          <a:bodyPr>
            <a:noAutofit/>
          </a:bodyPr>
          <a:lstStyle/>
          <a:p>
            <a:pPr fontAlgn="base">
              <a:lnSpc>
                <a:spcPct val="100000"/>
              </a:lnSpc>
            </a:pPr>
            <a:r>
              <a:rPr lang="en-US" sz="2000">
                <a:solidFill>
                  <a:schemeClr val="bg1"/>
                </a:solidFill>
                <a:latin typeface="Merriweather" pitchFamily="2" charset="77"/>
              </a:rPr>
              <a:t>Voter registration deadline: </a:t>
            </a:r>
            <a:r>
              <a:rPr lang="en-US" sz="2000" b="1" i="1">
                <a:solidFill>
                  <a:schemeClr val="accent6"/>
                </a:solidFill>
                <a:latin typeface="Montserrat SemiBold" pitchFamily="2" charset="77"/>
              </a:rPr>
              <a:t>[Date]</a:t>
            </a:r>
            <a:endParaRPr lang="en-US" sz="2000">
              <a:solidFill>
                <a:schemeClr val="bg1"/>
              </a:solidFill>
              <a:latin typeface="Merriweather" pitchFamily="2" charset="77"/>
            </a:endParaRPr>
          </a:p>
          <a:p>
            <a:pPr fontAlgn="base">
              <a:lnSpc>
                <a:spcPct val="100000"/>
              </a:lnSpc>
            </a:pPr>
            <a:r>
              <a:rPr lang="en-US" sz="2000">
                <a:solidFill>
                  <a:schemeClr val="bg1"/>
                </a:solidFill>
                <a:latin typeface="Merriweather" pitchFamily="2" charset="77"/>
              </a:rPr>
              <a:t>Upcoming elections</a:t>
            </a:r>
          </a:p>
          <a:p>
            <a:pPr lvl="1" fontAlgn="base">
              <a:lnSpc>
                <a:spcPct val="100000"/>
              </a:lnSpc>
            </a:pPr>
            <a:r>
              <a:rPr lang="en-US" sz="2000">
                <a:solidFill>
                  <a:schemeClr val="bg1"/>
                </a:solidFill>
                <a:latin typeface="Merriweather" pitchFamily="2" charset="77"/>
              </a:rPr>
              <a:t>Primary election voter registration deadline: </a:t>
            </a:r>
            <a:r>
              <a:rPr lang="en-US" sz="2000" b="1" i="1">
                <a:solidFill>
                  <a:schemeClr val="accent6"/>
                </a:solidFill>
                <a:latin typeface="Montserrat SemiBold" pitchFamily="2" charset="77"/>
              </a:rPr>
              <a:t>[Date]</a:t>
            </a:r>
            <a:endParaRPr lang="en-US" sz="2000">
              <a:solidFill>
                <a:schemeClr val="bg1"/>
              </a:solidFill>
              <a:latin typeface="Merriweather" pitchFamily="2" charset="77"/>
            </a:endParaRPr>
          </a:p>
          <a:p>
            <a:pPr lvl="1" fontAlgn="base">
              <a:lnSpc>
                <a:spcPct val="100000"/>
              </a:lnSpc>
            </a:pPr>
            <a:r>
              <a:rPr lang="en-US" sz="2000">
                <a:solidFill>
                  <a:schemeClr val="bg1"/>
                </a:solidFill>
                <a:latin typeface="Merriweather" pitchFamily="2" charset="77"/>
              </a:rPr>
              <a:t>Primary/</a:t>
            </a:r>
            <a:r>
              <a:rPr lang="en-US" sz="2000" err="1">
                <a:solidFill>
                  <a:schemeClr val="bg1"/>
                </a:solidFill>
                <a:latin typeface="Merriweather" pitchFamily="2" charset="77"/>
              </a:rPr>
              <a:t>ies</a:t>
            </a:r>
            <a:r>
              <a:rPr lang="en-US" sz="2000">
                <a:solidFill>
                  <a:schemeClr val="bg1"/>
                </a:solidFill>
                <a:latin typeface="Merriweather" pitchFamily="2" charset="77"/>
              </a:rPr>
              <a:t>: </a:t>
            </a:r>
            <a:r>
              <a:rPr lang="en-US" sz="2000" b="1" i="1">
                <a:solidFill>
                  <a:schemeClr val="accent6"/>
                </a:solidFill>
                <a:latin typeface="Montserrat SemiBold" pitchFamily="2" charset="77"/>
              </a:rPr>
              <a:t>[Date]</a:t>
            </a:r>
            <a:endParaRPr lang="en-US" sz="2000">
              <a:solidFill>
                <a:schemeClr val="bg1"/>
              </a:solidFill>
              <a:latin typeface="Merriweather" pitchFamily="2" charset="77"/>
            </a:endParaRPr>
          </a:p>
          <a:p>
            <a:pPr lvl="1" fontAlgn="base">
              <a:lnSpc>
                <a:spcPct val="100000"/>
              </a:lnSpc>
            </a:pPr>
            <a:r>
              <a:rPr lang="en-US" sz="2000">
                <a:solidFill>
                  <a:schemeClr val="bg1"/>
                </a:solidFill>
                <a:latin typeface="Merriweather" pitchFamily="2" charset="77"/>
              </a:rPr>
              <a:t>Special election voter registration deadline: </a:t>
            </a:r>
            <a:r>
              <a:rPr lang="en-US" sz="2000" b="1" i="1">
                <a:solidFill>
                  <a:schemeClr val="accent6"/>
                </a:solidFill>
                <a:latin typeface="Montserrat SemiBold" pitchFamily="2" charset="77"/>
              </a:rPr>
              <a:t>[Date]</a:t>
            </a:r>
            <a:endParaRPr lang="en-US" sz="2000">
              <a:solidFill>
                <a:schemeClr val="bg1"/>
              </a:solidFill>
              <a:latin typeface="Merriweather" pitchFamily="2" charset="77"/>
            </a:endParaRPr>
          </a:p>
          <a:p>
            <a:pPr lvl="1" fontAlgn="base">
              <a:lnSpc>
                <a:spcPct val="100000"/>
              </a:lnSpc>
            </a:pPr>
            <a:r>
              <a:rPr lang="en-US" sz="2000">
                <a:solidFill>
                  <a:schemeClr val="bg1"/>
                </a:solidFill>
                <a:latin typeface="Merriweather" pitchFamily="2" charset="77"/>
              </a:rPr>
              <a:t>Special election/s: </a:t>
            </a:r>
            <a:r>
              <a:rPr lang="en-US" sz="2000" b="1" i="1">
                <a:solidFill>
                  <a:schemeClr val="accent6"/>
                </a:solidFill>
                <a:latin typeface="Montserrat SemiBold" pitchFamily="2" charset="77"/>
              </a:rPr>
              <a:t>[Date]</a:t>
            </a:r>
            <a:endParaRPr lang="en-US" sz="2000">
              <a:solidFill>
                <a:schemeClr val="bg1"/>
              </a:solidFill>
              <a:latin typeface="Merriweather" pitchFamily="2" charset="77"/>
            </a:endParaRPr>
          </a:p>
          <a:p>
            <a:pPr lvl="1" fontAlgn="base">
              <a:lnSpc>
                <a:spcPct val="100000"/>
              </a:lnSpc>
            </a:pPr>
            <a:r>
              <a:rPr lang="en-US" sz="2000">
                <a:solidFill>
                  <a:schemeClr val="bg1"/>
                </a:solidFill>
                <a:latin typeface="Merriweather" pitchFamily="2" charset="77"/>
              </a:rPr>
              <a:t>General election voter registration deadline: </a:t>
            </a:r>
            <a:r>
              <a:rPr lang="en-US" sz="2000" b="1" i="1">
                <a:solidFill>
                  <a:schemeClr val="accent6"/>
                </a:solidFill>
                <a:latin typeface="Montserrat SemiBold" pitchFamily="2" charset="77"/>
              </a:rPr>
              <a:t>[Date]</a:t>
            </a:r>
            <a:endParaRPr lang="en-US" sz="2000">
              <a:solidFill>
                <a:schemeClr val="bg1"/>
              </a:solidFill>
              <a:latin typeface="Merriweather" pitchFamily="2" charset="77"/>
            </a:endParaRPr>
          </a:p>
          <a:p>
            <a:pPr lvl="1" fontAlgn="base">
              <a:lnSpc>
                <a:spcPct val="100000"/>
              </a:lnSpc>
            </a:pPr>
            <a:r>
              <a:rPr lang="en-US" sz="2000">
                <a:solidFill>
                  <a:schemeClr val="bg1"/>
                </a:solidFill>
                <a:latin typeface="Merriweather" pitchFamily="2" charset="77"/>
              </a:rPr>
              <a:t>General election: </a:t>
            </a:r>
            <a:r>
              <a:rPr lang="en-US" sz="2000" b="1" i="1">
                <a:solidFill>
                  <a:schemeClr val="accent6"/>
                </a:solidFill>
                <a:latin typeface="Montserrat SemiBold" pitchFamily="2" charset="77"/>
              </a:rPr>
              <a:t>[Date]</a:t>
            </a:r>
          </a:p>
          <a:p>
            <a:pPr fontAlgn="base">
              <a:lnSpc>
                <a:spcPct val="100000"/>
              </a:lnSpc>
            </a:pPr>
            <a:r>
              <a:rPr lang="en-US" sz="2000">
                <a:solidFill>
                  <a:schemeClr val="bg1"/>
                </a:solidFill>
                <a:latin typeface="Merriweather" pitchFamily="2" charset="77"/>
              </a:rPr>
              <a:t>[STATE]’s official election website: </a:t>
            </a:r>
            <a:r>
              <a:rPr lang="en-US" sz="2000" b="1" i="1">
                <a:solidFill>
                  <a:schemeClr val="accent6"/>
                </a:solidFill>
                <a:latin typeface="Montserrat SemiBold" pitchFamily="2" charset="77"/>
              </a:rPr>
              <a:t>[URL]</a:t>
            </a:r>
            <a:endParaRPr lang="en-US" sz="2000">
              <a:solidFill>
                <a:schemeClr val="bg1"/>
              </a:solidFill>
              <a:latin typeface="Merriweather" pitchFamily="2" charset="77"/>
            </a:endParaRPr>
          </a:p>
          <a:p>
            <a:pPr fontAlgn="base">
              <a:lnSpc>
                <a:spcPct val="100000"/>
              </a:lnSpc>
            </a:pPr>
            <a:r>
              <a:rPr lang="en-US" sz="2000">
                <a:solidFill>
                  <a:schemeClr val="bg1"/>
                </a:solidFill>
                <a:latin typeface="Merriweather" pitchFamily="2" charset="77"/>
              </a:rPr>
              <a:t>ID required to register: </a:t>
            </a:r>
            <a:r>
              <a:rPr lang="en-US" sz="2000" b="1" i="1">
                <a:solidFill>
                  <a:schemeClr val="accent6"/>
                </a:solidFill>
                <a:latin typeface="Montserrat SemiBold" pitchFamily="2" charset="77"/>
              </a:rPr>
              <a:t>[Yes or No]</a:t>
            </a:r>
            <a:endParaRPr lang="en-US" sz="2000">
              <a:solidFill>
                <a:schemeClr val="bg1"/>
              </a:solidFill>
              <a:latin typeface="Merriweather" pitchFamily="2" charset="77"/>
            </a:endParaRPr>
          </a:p>
          <a:p>
            <a:pPr fontAlgn="base">
              <a:lnSpc>
                <a:spcPct val="100000"/>
              </a:lnSpc>
            </a:pPr>
            <a:r>
              <a:rPr lang="en-US" sz="2000">
                <a:solidFill>
                  <a:schemeClr val="bg1"/>
                </a:solidFill>
                <a:latin typeface="Merriweather" pitchFamily="2" charset="77"/>
              </a:rPr>
              <a:t>ID required to vote: </a:t>
            </a:r>
            <a:r>
              <a:rPr lang="en-US" sz="2000" b="1" i="1">
                <a:solidFill>
                  <a:schemeClr val="accent6"/>
                </a:solidFill>
                <a:latin typeface="Montserrat SemiBold" pitchFamily="2" charset="77"/>
              </a:rPr>
              <a:t>[Yes or No]</a:t>
            </a:r>
            <a:endParaRPr lang="en-US" sz="2000">
              <a:solidFill>
                <a:schemeClr val="bg1"/>
              </a:solidFill>
              <a:latin typeface="Merriweather" pitchFamily="2" charset="77"/>
            </a:endParaRPr>
          </a:p>
          <a:p>
            <a:pPr fontAlgn="base">
              <a:lnSpc>
                <a:spcPct val="100000"/>
              </a:lnSpc>
            </a:pPr>
            <a:r>
              <a:rPr lang="en-US" sz="2000">
                <a:solidFill>
                  <a:schemeClr val="bg1"/>
                </a:solidFill>
                <a:latin typeface="Merriweather" pitchFamily="2" charset="77"/>
              </a:rPr>
              <a:t>How to vote options: [by mail with/without an excuse, early in-person, election day]</a:t>
            </a:r>
          </a:p>
        </p:txBody>
      </p:sp>
    </p:spTree>
    <p:extLst>
      <p:ext uri="{BB962C8B-B14F-4D97-AF65-F5344CB8AC3E}">
        <p14:creationId xmlns:p14="http://schemas.microsoft.com/office/powerpoint/2010/main" val="2918997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32F9A7-0CBA-E24B-B7BF-1BA652D86E38}"/>
              </a:ext>
            </a:extLst>
          </p:cNvPr>
          <p:cNvSpPr/>
          <p:nvPr/>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60000"/>
                  <a:lumOff val="40000"/>
                </a:schemeClr>
              </a:solidFill>
            </a:endParaRPr>
          </a:p>
        </p:txBody>
      </p:sp>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346669" y="194997"/>
            <a:ext cx="10305497" cy="1325563"/>
          </a:xfrm>
        </p:spPr>
        <p:txBody>
          <a:bodyPr/>
          <a:lstStyle/>
          <a:p>
            <a:r>
              <a:rPr lang="en-US" b="1" i="1">
                <a:solidFill>
                  <a:schemeClr val="bg2"/>
                </a:solidFill>
                <a:latin typeface="Montserrat" pitchFamily="2" charset="77"/>
              </a:rPr>
              <a:t>Activity: </a:t>
            </a:r>
            <a:r>
              <a:rPr lang="en-US" b="1" i="1">
                <a:solidFill>
                  <a:schemeClr val="bg1"/>
                </a:solidFill>
                <a:latin typeface="Montserrat SemiBold" pitchFamily="2" charset="77"/>
              </a:rPr>
              <a:t>Register to Vote or Check Your Registration</a:t>
            </a:r>
          </a:p>
        </p:txBody>
      </p:sp>
      <p:sp>
        <p:nvSpPr>
          <p:cNvPr id="3" name="Content Placeholder 2">
            <a:extLst>
              <a:ext uri="{FF2B5EF4-FFF2-40B4-BE49-F238E27FC236}">
                <a16:creationId xmlns:a16="http://schemas.microsoft.com/office/drawing/2014/main" id="{3691A4BA-35D2-134B-A4C9-31CF6872D9A0}"/>
              </a:ext>
            </a:extLst>
          </p:cNvPr>
          <p:cNvSpPr>
            <a:spLocks noGrp="1"/>
          </p:cNvSpPr>
          <p:nvPr>
            <p:ph idx="1"/>
          </p:nvPr>
        </p:nvSpPr>
        <p:spPr>
          <a:xfrm>
            <a:off x="2018804" y="2058143"/>
            <a:ext cx="8380326" cy="3783606"/>
          </a:xfrm>
        </p:spPr>
        <p:txBody>
          <a:bodyPr>
            <a:noAutofit/>
          </a:bodyPr>
          <a:lstStyle/>
          <a:p>
            <a:pPr marL="0" indent="0" fontAlgn="base">
              <a:lnSpc>
                <a:spcPct val="160000"/>
              </a:lnSpc>
              <a:buNone/>
            </a:pPr>
            <a:r>
              <a:rPr lang="en-US" sz="3600" b="1" i="1">
                <a:solidFill>
                  <a:schemeClr val="accent6"/>
                </a:solidFill>
                <a:latin typeface="Montserrat SemiBold" pitchFamily="2" charset="77"/>
              </a:rPr>
              <a:t>Visit Turbovote.org</a:t>
            </a:r>
          </a:p>
          <a:p>
            <a:pPr lvl="1" fontAlgn="base">
              <a:lnSpc>
                <a:spcPct val="160000"/>
              </a:lnSpc>
            </a:pPr>
            <a:r>
              <a:rPr lang="en-US" sz="2800">
                <a:solidFill>
                  <a:schemeClr val="bg1"/>
                </a:solidFill>
                <a:latin typeface="Merriweather" pitchFamily="2" charset="77"/>
              </a:rPr>
              <a:t>Register to vote*</a:t>
            </a:r>
          </a:p>
          <a:p>
            <a:pPr lvl="1" fontAlgn="base">
              <a:lnSpc>
                <a:spcPct val="160000"/>
              </a:lnSpc>
            </a:pPr>
            <a:r>
              <a:rPr lang="en-US" sz="2800">
                <a:solidFill>
                  <a:schemeClr val="bg1"/>
                </a:solidFill>
                <a:latin typeface="Merriweather" pitchFamily="2" charset="77"/>
              </a:rPr>
              <a:t>Check your registration</a:t>
            </a:r>
          </a:p>
          <a:p>
            <a:pPr lvl="1" fontAlgn="base">
              <a:lnSpc>
                <a:spcPct val="160000"/>
              </a:lnSpc>
            </a:pPr>
            <a:r>
              <a:rPr lang="en-US" sz="2800">
                <a:solidFill>
                  <a:schemeClr val="bg1"/>
                </a:solidFill>
                <a:latin typeface="Merriweather" pitchFamily="2" charset="77"/>
              </a:rPr>
              <a:t>Sign up for election reminders</a:t>
            </a:r>
          </a:p>
        </p:txBody>
      </p:sp>
    </p:spTree>
    <p:extLst>
      <p:ext uri="{BB962C8B-B14F-4D97-AF65-F5344CB8AC3E}">
        <p14:creationId xmlns:p14="http://schemas.microsoft.com/office/powerpoint/2010/main" val="3693339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B732DFD6-AE8B-0446-BFA9-A329332D1127}"/>
              </a:ext>
            </a:extLst>
          </p:cNvPr>
          <p:cNvPicPr>
            <a:picLocks noChangeAspect="1"/>
          </p:cNvPicPr>
          <p:nvPr/>
        </p:nvPicPr>
        <p:blipFill>
          <a:blip r:embed="rId3"/>
          <a:stretch>
            <a:fillRect/>
          </a:stretch>
        </p:blipFill>
        <p:spPr>
          <a:xfrm>
            <a:off x="-977" y="0"/>
            <a:ext cx="12192000" cy="6858000"/>
          </a:xfrm>
          <a:prstGeom prst="rect">
            <a:avLst/>
          </a:prstGeom>
        </p:spPr>
      </p:pic>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1676400" y="194997"/>
            <a:ext cx="10515600" cy="1325563"/>
          </a:xfrm>
        </p:spPr>
        <p:txBody>
          <a:bodyPr/>
          <a:lstStyle/>
          <a:p>
            <a:r>
              <a:rPr lang="en-US" b="1" i="1">
                <a:latin typeface="Montserrat SemiBold" pitchFamily="2" charset="77"/>
              </a:rPr>
              <a:t>STEM Is on the Ballot</a:t>
            </a:r>
          </a:p>
        </p:txBody>
      </p:sp>
      <p:sp>
        <p:nvSpPr>
          <p:cNvPr id="7" name="TextBox 6">
            <a:extLst>
              <a:ext uri="{FF2B5EF4-FFF2-40B4-BE49-F238E27FC236}">
                <a16:creationId xmlns:a16="http://schemas.microsoft.com/office/drawing/2014/main" id="{10640265-896B-4F53-8F5F-B70BF5A2273B}"/>
              </a:ext>
            </a:extLst>
          </p:cNvPr>
          <p:cNvSpPr txBox="1"/>
          <p:nvPr/>
        </p:nvSpPr>
        <p:spPr>
          <a:xfrm>
            <a:off x="7237449" y="1600497"/>
            <a:ext cx="3717314" cy="911596"/>
          </a:xfrm>
          <a:prstGeom prst="rect">
            <a:avLst/>
          </a:prstGeom>
          <a:noFill/>
        </p:spPr>
        <p:txBody>
          <a:bodyPr wrap="square" rtlCol="0">
            <a:spAutoFit/>
          </a:bodyPr>
          <a:lstStyle/>
          <a:p>
            <a:pPr>
              <a:lnSpc>
                <a:spcPct val="150000"/>
              </a:lnSpc>
            </a:pPr>
            <a:r>
              <a:rPr lang="en-US" sz="4000" b="1" i="1">
                <a:solidFill>
                  <a:schemeClr val="accent4"/>
                </a:solidFill>
                <a:latin typeface="Montserrat SemiBold" pitchFamily="2" charset="77"/>
              </a:rPr>
              <a:t>Candidates</a:t>
            </a:r>
            <a:endParaRPr lang="en-US" b="1" i="1">
              <a:solidFill>
                <a:schemeClr val="bg2"/>
              </a:solidFill>
              <a:latin typeface="Montserrat SemiBold" pitchFamily="2" charset="77"/>
            </a:endParaRPr>
          </a:p>
        </p:txBody>
      </p:sp>
      <p:sp>
        <p:nvSpPr>
          <p:cNvPr id="9" name="TextBox 8">
            <a:extLst>
              <a:ext uri="{FF2B5EF4-FFF2-40B4-BE49-F238E27FC236}">
                <a16:creationId xmlns:a16="http://schemas.microsoft.com/office/drawing/2014/main" id="{765FC6C6-A7DA-457F-B620-644F683F7104}"/>
              </a:ext>
            </a:extLst>
          </p:cNvPr>
          <p:cNvSpPr txBox="1"/>
          <p:nvPr/>
        </p:nvSpPr>
        <p:spPr>
          <a:xfrm>
            <a:off x="2140351" y="1600498"/>
            <a:ext cx="4762143" cy="911596"/>
          </a:xfrm>
          <a:prstGeom prst="rect">
            <a:avLst/>
          </a:prstGeom>
          <a:noFill/>
        </p:spPr>
        <p:txBody>
          <a:bodyPr wrap="square" rtlCol="0">
            <a:spAutoFit/>
          </a:bodyPr>
          <a:lstStyle/>
          <a:p>
            <a:pPr>
              <a:lnSpc>
                <a:spcPct val="150000"/>
              </a:lnSpc>
            </a:pPr>
            <a:r>
              <a:rPr lang="en-US" sz="4000" b="1" i="1">
                <a:solidFill>
                  <a:schemeClr val="accent4"/>
                </a:solidFill>
                <a:latin typeface="Montserrat SemiBold" pitchFamily="2" charset="77"/>
              </a:rPr>
              <a:t>Ballot Initiatives</a:t>
            </a:r>
            <a:endParaRPr lang="en-US" b="1" i="1">
              <a:solidFill>
                <a:schemeClr val="bg2"/>
              </a:solidFill>
              <a:latin typeface="Montserrat SemiBold" pitchFamily="2" charset="77"/>
            </a:endParaRPr>
          </a:p>
        </p:txBody>
      </p:sp>
      <p:pic>
        <p:nvPicPr>
          <p:cNvPr id="10" name="Picture 9" descr="A picture containing text&#10;&#10;Description automatically generated">
            <a:extLst>
              <a:ext uri="{FF2B5EF4-FFF2-40B4-BE49-F238E27FC236}">
                <a16:creationId xmlns:a16="http://schemas.microsoft.com/office/drawing/2014/main" id="{0A1FE828-ECBD-6340-8C17-C83319212897}"/>
              </a:ext>
            </a:extLst>
          </p:cNvPr>
          <p:cNvPicPr>
            <a:picLocks noChangeAspect="1"/>
          </p:cNvPicPr>
          <p:nvPr/>
        </p:nvPicPr>
        <p:blipFill>
          <a:blip r:embed="rId4"/>
          <a:stretch>
            <a:fillRect/>
          </a:stretch>
        </p:blipFill>
        <p:spPr>
          <a:xfrm>
            <a:off x="2188006" y="2236121"/>
            <a:ext cx="3907017" cy="3907017"/>
          </a:xfrm>
          <a:prstGeom prst="rect">
            <a:avLst/>
          </a:prstGeom>
        </p:spPr>
      </p:pic>
      <p:pic>
        <p:nvPicPr>
          <p:cNvPr id="11" name="Picture 10" descr="A picture containing person, person, player, arm&#10;&#10;Description automatically generated">
            <a:extLst>
              <a:ext uri="{FF2B5EF4-FFF2-40B4-BE49-F238E27FC236}">
                <a16:creationId xmlns:a16="http://schemas.microsoft.com/office/drawing/2014/main" id="{C7444848-3A5C-E143-B55D-06414BB94974}"/>
              </a:ext>
            </a:extLst>
          </p:cNvPr>
          <p:cNvPicPr>
            <a:picLocks noChangeAspect="1"/>
          </p:cNvPicPr>
          <p:nvPr/>
        </p:nvPicPr>
        <p:blipFill>
          <a:blip r:embed="rId5"/>
          <a:stretch>
            <a:fillRect/>
          </a:stretch>
        </p:blipFill>
        <p:spPr>
          <a:xfrm>
            <a:off x="7014146" y="2512094"/>
            <a:ext cx="3631044" cy="3631044"/>
          </a:xfrm>
          <a:prstGeom prst="rect">
            <a:avLst/>
          </a:prstGeom>
        </p:spPr>
      </p:pic>
    </p:spTree>
    <p:extLst>
      <p:ext uri="{BB962C8B-B14F-4D97-AF65-F5344CB8AC3E}">
        <p14:creationId xmlns:p14="http://schemas.microsoft.com/office/powerpoint/2010/main" val="4201701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B732DFD6-AE8B-0446-BFA9-A329332D1127}"/>
              </a:ext>
            </a:extLst>
          </p:cNvPr>
          <p:cNvPicPr>
            <a:picLocks noChangeAspect="1"/>
          </p:cNvPicPr>
          <p:nvPr/>
        </p:nvPicPr>
        <p:blipFill>
          <a:blip r:embed="rId3"/>
          <a:stretch>
            <a:fillRect/>
          </a:stretch>
        </p:blipFill>
        <p:spPr>
          <a:xfrm>
            <a:off x="-977" y="0"/>
            <a:ext cx="12192000" cy="6858000"/>
          </a:xfrm>
          <a:prstGeom prst="rect">
            <a:avLst/>
          </a:prstGeom>
        </p:spPr>
      </p:pic>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1676400" y="194997"/>
            <a:ext cx="10515600" cy="1325563"/>
          </a:xfrm>
        </p:spPr>
        <p:txBody>
          <a:bodyPr>
            <a:normAutofit/>
          </a:bodyPr>
          <a:lstStyle/>
          <a:p>
            <a:r>
              <a:rPr lang="en-US" sz="3600" b="1" i="1">
                <a:latin typeface="Montserrat SemiBold" pitchFamily="2" charset="77"/>
              </a:rPr>
              <a:t>STEM Is On the Ballot</a:t>
            </a:r>
          </a:p>
        </p:txBody>
      </p:sp>
      <p:sp>
        <p:nvSpPr>
          <p:cNvPr id="3" name="Content Placeholder 2">
            <a:extLst>
              <a:ext uri="{FF2B5EF4-FFF2-40B4-BE49-F238E27FC236}">
                <a16:creationId xmlns:a16="http://schemas.microsoft.com/office/drawing/2014/main" id="{3691A4BA-35D2-134B-A4C9-31CF6872D9A0}"/>
              </a:ext>
            </a:extLst>
          </p:cNvPr>
          <p:cNvSpPr>
            <a:spLocks noGrp="1"/>
          </p:cNvSpPr>
          <p:nvPr>
            <p:ph idx="1"/>
          </p:nvPr>
        </p:nvSpPr>
        <p:spPr>
          <a:xfrm>
            <a:off x="1676143" y="1482743"/>
            <a:ext cx="9495321" cy="4996130"/>
          </a:xfrm>
        </p:spPr>
        <p:txBody>
          <a:bodyPr vert="horz" lIns="91440" tIns="45720" rIns="91440" bIns="45720" rtlCol="0" anchor="t">
            <a:noAutofit/>
          </a:bodyPr>
          <a:lstStyle/>
          <a:p>
            <a:pPr marL="0" indent="0" fontAlgn="base">
              <a:lnSpc>
                <a:spcPct val="150000"/>
              </a:lnSpc>
              <a:buNone/>
            </a:pPr>
            <a:r>
              <a:rPr lang="en-US" sz="2400">
                <a:latin typeface="Merriweather"/>
              </a:rPr>
              <a:t>Engineering </a:t>
            </a:r>
            <a:r>
              <a:rPr lang="en-US" sz="2400">
                <a:solidFill>
                  <a:schemeClr val="accent6"/>
                </a:solidFill>
                <a:latin typeface="Merriweather"/>
                <a:sym typeface="Wingdings" panose="05000000000000000000" pitchFamily="2" charset="2"/>
              </a:rPr>
              <a:t></a:t>
            </a:r>
            <a:r>
              <a:rPr lang="en-US" sz="2400">
                <a:latin typeface="Merriweather"/>
                <a:sym typeface="Wingdings" panose="05000000000000000000" pitchFamily="2" charset="2"/>
              </a:rPr>
              <a:t> roads, bridges, dams</a:t>
            </a:r>
          </a:p>
          <a:p>
            <a:pPr marL="0" indent="0" fontAlgn="base">
              <a:lnSpc>
                <a:spcPct val="150000"/>
              </a:lnSpc>
              <a:buNone/>
            </a:pPr>
            <a:r>
              <a:rPr lang="en-US" sz="2400">
                <a:latin typeface="Merriweather"/>
                <a:sym typeface="Wingdings" panose="05000000000000000000" pitchFamily="2" charset="2"/>
              </a:rPr>
              <a:t>Geology </a:t>
            </a:r>
            <a:r>
              <a:rPr lang="en-US" sz="2400">
                <a:solidFill>
                  <a:schemeClr val="accent6"/>
                </a:solidFill>
                <a:latin typeface="Merriweather"/>
                <a:sym typeface="Wingdings" panose="05000000000000000000" pitchFamily="2" charset="2"/>
              </a:rPr>
              <a:t></a:t>
            </a:r>
            <a:r>
              <a:rPr lang="en-US" sz="2400">
                <a:latin typeface="Merriweather"/>
                <a:sym typeface="Wingdings" panose="05000000000000000000" pitchFamily="2" charset="2"/>
              </a:rPr>
              <a:t> mining impacts, environmental justice</a:t>
            </a:r>
            <a:endParaRPr lang="en-US" sz="2400">
              <a:latin typeface="Merriweather"/>
            </a:endParaRPr>
          </a:p>
          <a:p>
            <a:pPr marL="0" indent="0" fontAlgn="base">
              <a:lnSpc>
                <a:spcPct val="150000"/>
              </a:lnSpc>
              <a:buNone/>
            </a:pPr>
            <a:r>
              <a:rPr lang="en-US" sz="2400">
                <a:latin typeface="Merriweather"/>
                <a:sym typeface="Wingdings" panose="05000000000000000000" pitchFamily="2" charset="2"/>
              </a:rPr>
              <a:t>Economics </a:t>
            </a:r>
            <a:r>
              <a:rPr lang="en-US" sz="2400">
                <a:solidFill>
                  <a:schemeClr val="accent6"/>
                </a:solidFill>
                <a:latin typeface="Merriweather"/>
                <a:sym typeface="Wingdings" panose="05000000000000000000" pitchFamily="2" charset="2"/>
              </a:rPr>
              <a:t></a:t>
            </a:r>
            <a:r>
              <a:rPr lang="en-US" sz="2400">
                <a:latin typeface="Merriweather"/>
                <a:sym typeface="Wingdings" panose="05000000000000000000" pitchFamily="2" charset="2"/>
              </a:rPr>
              <a:t> cryptocurrency, student loans</a:t>
            </a:r>
            <a:endParaRPr lang="en-US" sz="2400">
              <a:latin typeface="Merriweather"/>
            </a:endParaRPr>
          </a:p>
          <a:p>
            <a:pPr marL="0" indent="0" fontAlgn="base">
              <a:lnSpc>
                <a:spcPct val="150000"/>
              </a:lnSpc>
              <a:buNone/>
            </a:pPr>
            <a:r>
              <a:rPr lang="en-US" sz="2400">
                <a:latin typeface="Merriweather"/>
                <a:sym typeface="Wingdings" panose="05000000000000000000" pitchFamily="2" charset="2"/>
              </a:rPr>
              <a:t>Computer science </a:t>
            </a:r>
            <a:r>
              <a:rPr lang="en-US" sz="2400">
                <a:solidFill>
                  <a:schemeClr val="accent6"/>
                </a:solidFill>
                <a:latin typeface="Merriweather"/>
                <a:sym typeface="Wingdings" panose="05000000000000000000" pitchFamily="2" charset="2"/>
              </a:rPr>
              <a:t></a:t>
            </a:r>
            <a:r>
              <a:rPr lang="en-US" sz="2400">
                <a:latin typeface="Merriweather"/>
                <a:sym typeface="Wingdings" panose="05000000000000000000" pitchFamily="2" charset="2"/>
              </a:rPr>
              <a:t> cybersecurity, AI</a:t>
            </a:r>
            <a:endParaRPr lang="en-US" sz="2400">
              <a:latin typeface="Merriweather"/>
            </a:endParaRPr>
          </a:p>
          <a:p>
            <a:pPr marL="0" indent="0">
              <a:lnSpc>
                <a:spcPct val="150000"/>
              </a:lnSpc>
              <a:buNone/>
            </a:pPr>
            <a:endParaRPr lang="en-US" sz="2400">
              <a:latin typeface="Merriweather"/>
              <a:sym typeface="Wingdings" panose="05000000000000000000" pitchFamily="2" charset="2"/>
            </a:endParaRPr>
          </a:p>
          <a:p>
            <a:pPr marL="0" indent="0" fontAlgn="base">
              <a:lnSpc>
                <a:spcPct val="150000"/>
              </a:lnSpc>
              <a:buNone/>
            </a:pPr>
            <a:r>
              <a:rPr lang="en-US" sz="2400">
                <a:latin typeface="Merriweather"/>
                <a:sym typeface="Wingdings" panose="05000000000000000000" pitchFamily="2" charset="2"/>
              </a:rPr>
              <a:t>Plus: how do health and equity issues impact your ability to do research?</a:t>
            </a:r>
            <a:endParaRPr lang="en-US"/>
          </a:p>
        </p:txBody>
      </p:sp>
    </p:spTree>
    <p:extLst>
      <p:ext uri="{BB962C8B-B14F-4D97-AF65-F5344CB8AC3E}">
        <p14:creationId xmlns:p14="http://schemas.microsoft.com/office/powerpoint/2010/main" val="3572798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5BF4FE-8A02-4A4F-A5D2-E0864CED9B1E}"/>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46B10BB0-957C-7D49-B8FD-BB316482720C}"/>
              </a:ext>
            </a:extLst>
          </p:cNvPr>
          <p:cNvSpPr txBox="1">
            <a:spLocks/>
          </p:cNvSpPr>
          <p:nvPr/>
        </p:nvSpPr>
        <p:spPr>
          <a:xfrm>
            <a:off x="2592729" y="3206187"/>
            <a:ext cx="7872717" cy="167163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i="1">
                <a:solidFill>
                  <a:schemeClr val="bg1"/>
                </a:solidFill>
                <a:latin typeface="Montserrat SemiBold" pitchFamily="2" charset="77"/>
              </a:rPr>
              <a:t>Voter Mobilization</a:t>
            </a:r>
          </a:p>
        </p:txBody>
      </p:sp>
    </p:spTree>
    <p:extLst>
      <p:ext uri="{BB962C8B-B14F-4D97-AF65-F5344CB8AC3E}">
        <p14:creationId xmlns:p14="http://schemas.microsoft.com/office/powerpoint/2010/main" val="1067541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4"/>
          <p:cNvSpPr/>
          <p:nvPr/>
        </p:nvSpPr>
        <p:spPr>
          <a:xfrm>
            <a:off x="0" y="0"/>
            <a:ext cx="12192000" cy="6858000"/>
          </a:xfrm>
          <a:prstGeom prst="rect">
            <a:avLst/>
          </a:prstGeom>
          <a:solidFill>
            <a:schemeClr val="accent1"/>
          </a:solidFill>
          <a:ln w="12700" cap="flat" cmpd="sng">
            <a:solidFill>
              <a:srgbClr val="1215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7879D0"/>
              </a:solidFill>
              <a:latin typeface="Calibri"/>
              <a:ea typeface="Calibri"/>
              <a:cs typeface="Calibri"/>
              <a:sym typeface="Calibri"/>
            </a:endParaRPr>
          </a:p>
        </p:txBody>
      </p:sp>
      <p:pic>
        <p:nvPicPr>
          <p:cNvPr id="99" name="Google Shape;99;p14"/>
          <p:cNvPicPr preferRelativeResize="0"/>
          <p:nvPr/>
        </p:nvPicPr>
        <p:blipFill>
          <a:blip r:embed="rId3">
            <a:alphaModFix/>
          </a:blip>
          <a:stretch>
            <a:fillRect/>
          </a:stretch>
        </p:blipFill>
        <p:spPr>
          <a:xfrm>
            <a:off x="0" y="0"/>
            <a:ext cx="12192000" cy="6858000"/>
          </a:xfrm>
          <a:prstGeom prst="rect">
            <a:avLst/>
          </a:prstGeom>
          <a:noFill/>
          <a:ln w="12700" cap="flat" cmpd="sng">
            <a:solidFill>
              <a:srgbClr val="121538"/>
            </a:solidFill>
            <a:prstDash val="solid"/>
            <a:miter lim="8000"/>
            <a:headEnd type="none" w="sm" len="sm"/>
            <a:tailEnd type="none" w="sm" len="sm"/>
          </a:ln>
        </p:spPr>
      </p:pic>
      <p:sp>
        <p:nvSpPr>
          <p:cNvPr id="100" name="Google Shape;100;p14"/>
          <p:cNvSpPr txBox="1">
            <a:spLocks noGrp="1"/>
          </p:cNvSpPr>
          <p:nvPr>
            <p:ph type="title"/>
          </p:nvPr>
        </p:nvSpPr>
        <p:spPr>
          <a:xfrm>
            <a:off x="838200" y="687497"/>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5"/>
              </a:buClr>
              <a:buSzPts val="4400"/>
              <a:buFont typeface="Montserrat"/>
              <a:buNone/>
            </a:pPr>
            <a:r>
              <a:rPr lang="en-US" b="1" i="1">
                <a:solidFill>
                  <a:schemeClr val="accent5"/>
                </a:solidFill>
                <a:latin typeface="Montserrat"/>
                <a:ea typeface="Montserrat SemiBold"/>
                <a:cs typeface="Montserrat SemiBold"/>
                <a:sym typeface="Montserrat"/>
              </a:rPr>
              <a:t>What Works</a:t>
            </a:r>
            <a:endParaRPr b="1" i="1">
              <a:solidFill>
                <a:schemeClr val="lt1"/>
              </a:solidFill>
              <a:latin typeface="Montserrat SemiBold"/>
              <a:ea typeface="Montserrat SemiBold"/>
              <a:cs typeface="Montserrat SemiBold"/>
              <a:sym typeface="Montserrat SemiBold"/>
            </a:endParaRPr>
          </a:p>
        </p:txBody>
      </p:sp>
      <p:sp>
        <p:nvSpPr>
          <p:cNvPr id="101" name="Google Shape;101;p14"/>
          <p:cNvSpPr txBox="1"/>
          <p:nvPr/>
        </p:nvSpPr>
        <p:spPr>
          <a:xfrm>
            <a:off x="1849500" y="2257450"/>
            <a:ext cx="8493000" cy="3098254"/>
          </a:xfrm>
          <a:prstGeom prst="rect">
            <a:avLst/>
          </a:prstGeom>
          <a:noFill/>
          <a:ln>
            <a:noFill/>
          </a:ln>
        </p:spPr>
        <p:txBody>
          <a:bodyPr spcFirstLastPara="1" wrap="square" lIns="91425" tIns="91425" rIns="91425" bIns="91425" anchor="t" anchorCtr="0">
            <a:spAutoFit/>
          </a:bodyPr>
          <a:lstStyle/>
          <a:p>
            <a:pPr marL="228600" lvl="0" indent="-241300" algn="l" rtl="0">
              <a:lnSpc>
                <a:spcPct val="150000"/>
              </a:lnSpc>
              <a:spcBef>
                <a:spcPts val="1000"/>
              </a:spcBef>
              <a:spcAft>
                <a:spcPts val="0"/>
              </a:spcAft>
              <a:buClr>
                <a:schemeClr val="lt1"/>
              </a:buClr>
              <a:buSzPts val="2600"/>
              <a:buChar char="❖"/>
            </a:pPr>
            <a:r>
              <a:rPr lang="en-US" sz="2600">
                <a:solidFill>
                  <a:schemeClr val="lt1"/>
                </a:solidFill>
                <a:latin typeface="Merriweather"/>
                <a:ea typeface="Merriweather"/>
                <a:cs typeface="Merriweather"/>
                <a:sym typeface="Merriweather"/>
              </a:rPr>
              <a:t> Making a plan to vote</a:t>
            </a:r>
            <a:endParaRPr sz="2600">
              <a:solidFill>
                <a:schemeClr val="lt1"/>
              </a:solidFill>
              <a:latin typeface="Merriweather"/>
              <a:ea typeface="Merriweather"/>
              <a:cs typeface="Merriweather"/>
              <a:sym typeface="Merriweather"/>
            </a:endParaRPr>
          </a:p>
          <a:p>
            <a:pPr marL="228600" lvl="0" indent="-241300" algn="l" rtl="0">
              <a:lnSpc>
                <a:spcPct val="150000"/>
              </a:lnSpc>
              <a:spcBef>
                <a:spcPts val="1000"/>
              </a:spcBef>
              <a:spcAft>
                <a:spcPts val="0"/>
              </a:spcAft>
              <a:buClr>
                <a:schemeClr val="lt1"/>
              </a:buClr>
              <a:buSzPts val="2600"/>
              <a:buFont typeface="Merriweather"/>
              <a:buChar char="❖"/>
            </a:pPr>
            <a:r>
              <a:rPr lang="en-US" sz="2600">
                <a:solidFill>
                  <a:schemeClr val="lt1"/>
                </a:solidFill>
                <a:latin typeface="Merriweather"/>
                <a:ea typeface="Merriweather"/>
                <a:cs typeface="Merriweather"/>
                <a:sym typeface="Merriweather"/>
              </a:rPr>
              <a:t> Tripling the vote</a:t>
            </a:r>
            <a:endParaRPr sz="2600">
              <a:solidFill>
                <a:schemeClr val="lt1"/>
              </a:solidFill>
              <a:latin typeface="Merriweather"/>
              <a:ea typeface="Merriweather"/>
              <a:cs typeface="Merriweather"/>
              <a:sym typeface="Merriweather"/>
            </a:endParaRPr>
          </a:p>
          <a:p>
            <a:pPr marL="228600" lvl="0" indent="-241300" algn="l" rtl="0">
              <a:lnSpc>
                <a:spcPct val="150000"/>
              </a:lnSpc>
              <a:spcBef>
                <a:spcPts val="1000"/>
              </a:spcBef>
              <a:spcAft>
                <a:spcPts val="0"/>
              </a:spcAft>
              <a:buClr>
                <a:schemeClr val="lt1"/>
              </a:buClr>
              <a:buSzPts val="2600"/>
              <a:buFont typeface="Merriweather"/>
              <a:buChar char="❖"/>
            </a:pPr>
            <a:r>
              <a:rPr lang="en-US" sz="2600">
                <a:solidFill>
                  <a:schemeClr val="lt1"/>
                </a:solidFill>
                <a:latin typeface="Merriweather"/>
                <a:ea typeface="Merriweather"/>
                <a:cs typeface="Merriweather"/>
                <a:sym typeface="Merriweather"/>
              </a:rPr>
              <a:t> Continuing the conversation</a:t>
            </a:r>
          </a:p>
          <a:p>
            <a:pPr marL="228600" lvl="0" indent="-241300" algn="l" rtl="0">
              <a:lnSpc>
                <a:spcPct val="150000"/>
              </a:lnSpc>
              <a:spcBef>
                <a:spcPts val="1000"/>
              </a:spcBef>
              <a:spcAft>
                <a:spcPts val="0"/>
              </a:spcAft>
              <a:buClr>
                <a:schemeClr val="lt1"/>
              </a:buClr>
              <a:buSzPts val="2600"/>
              <a:buFont typeface="Merriweather"/>
              <a:buChar char="❖"/>
            </a:pPr>
            <a:r>
              <a:rPr lang="en-US" sz="2600">
                <a:solidFill>
                  <a:schemeClr val="lt1"/>
                </a:solidFill>
                <a:latin typeface="Merriweather"/>
                <a:ea typeface="Merriweather"/>
                <a:cs typeface="Merriweather"/>
                <a:sym typeface="Merriweather"/>
              </a:rPr>
              <a:t> And more!</a:t>
            </a:r>
          </a:p>
        </p:txBody>
      </p:sp>
    </p:spTree>
    <p:extLst>
      <p:ext uri="{BB962C8B-B14F-4D97-AF65-F5344CB8AC3E}">
        <p14:creationId xmlns:p14="http://schemas.microsoft.com/office/powerpoint/2010/main" val="21944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
                                            <p:txEl>
                                              <p:pRg st="0" end="0"/>
                                            </p:txEl>
                                          </p:spTgt>
                                        </p:tgtEl>
                                        <p:attrNameLst>
                                          <p:attrName>style.visibility</p:attrName>
                                        </p:attrNameLst>
                                      </p:cBhvr>
                                      <p:to>
                                        <p:strVal val="visible"/>
                                      </p:to>
                                    </p:set>
                                    <p:animEffect transition="in" filter="fade">
                                      <p:cBhvr>
                                        <p:cTn id="7" dur="1000"/>
                                        <p:tgtEl>
                                          <p:spTgt spid="1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1">
                                            <p:txEl>
                                              <p:pRg st="1" end="1"/>
                                            </p:txEl>
                                          </p:spTgt>
                                        </p:tgtEl>
                                        <p:attrNameLst>
                                          <p:attrName>style.visibility</p:attrName>
                                        </p:attrNameLst>
                                      </p:cBhvr>
                                      <p:to>
                                        <p:strVal val="visible"/>
                                      </p:to>
                                    </p:set>
                                    <p:animEffect transition="in" filter="fade">
                                      <p:cBhvr>
                                        <p:cTn id="12" dur="1000"/>
                                        <p:tgtEl>
                                          <p:spTgt spid="10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1">
                                            <p:txEl>
                                              <p:pRg st="2" end="2"/>
                                            </p:txEl>
                                          </p:spTgt>
                                        </p:tgtEl>
                                        <p:attrNameLst>
                                          <p:attrName>style.visibility</p:attrName>
                                        </p:attrNameLst>
                                      </p:cBhvr>
                                      <p:to>
                                        <p:strVal val="visible"/>
                                      </p:to>
                                    </p:set>
                                    <p:animEffect transition="in" filter="fade">
                                      <p:cBhvr>
                                        <p:cTn id="17" dur="1000"/>
                                        <p:tgtEl>
                                          <p:spTgt spid="10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1">
                                            <p:txEl>
                                              <p:pRg st="3" end="3"/>
                                            </p:txEl>
                                          </p:spTgt>
                                        </p:tgtEl>
                                        <p:attrNameLst>
                                          <p:attrName>style.visibility</p:attrName>
                                        </p:attrNameLst>
                                      </p:cBhvr>
                                      <p:to>
                                        <p:strVal val="visible"/>
                                      </p:to>
                                    </p:set>
                                    <p:animEffect transition="in" filter="fade">
                                      <p:cBhvr>
                                        <p:cTn id="22" dur="1000"/>
                                        <p:tgtEl>
                                          <p:spTgt spid="10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dark&#10;&#10;Description automatically generated">
            <a:extLst>
              <a:ext uri="{FF2B5EF4-FFF2-40B4-BE49-F238E27FC236}">
                <a16:creationId xmlns:a16="http://schemas.microsoft.com/office/drawing/2014/main" id="{7A25D2A9-06A4-FC48-B6D0-537755BAE627}"/>
              </a:ext>
            </a:extLst>
          </p:cNvPr>
          <p:cNvPicPr>
            <a:picLocks noChangeAspect="1"/>
          </p:cNvPicPr>
          <p:nvPr/>
        </p:nvPicPr>
        <p:blipFill>
          <a:blip r:embed="rId3"/>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430257B7-05AF-EC49-A099-23DA2F9C3170}"/>
              </a:ext>
            </a:extLst>
          </p:cNvPr>
          <p:cNvSpPr txBox="1">
            <a:spLocks/>
          </p:cNvSpPr>
          <p:nvPr/>
        </p:nvSpPr>
        <p:spPr>
          <a:xfrm>
            <a:off x="2345713" y="2911384"/>
            <a:ext cx="7500574" cy="197831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i="1">
                <a:solidFill>
                  <a:schemeClr val="bg1"/>
                </a:solidFill>
                <a:latin typeface="Montserrat SemiBold" pitchFamily="2" charset="77"/>
              </a:rPr>
              <a:t>Make a Plan to Vote</a:t>
            </a:r>
          </a:p>
        </p:txBody>
      </p:sp>
    </p:spTree>
    <p:extLst>
      <p:ext uri="{BB962C8B-B14F-4D97-AF65-F5344CB8AC3E}">
        <p14:creationId xmlns:p14="http://schemas.microsoft.com/office/powerpoint/2010/main" val="2921153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A949C6-98E5-E746-A2BC-4DAD428C3378}"/>
              </a:ext>
            </a:extLst>
          </p:cNvPr>
          <p:cNvSpPr/>
          <p:nvPr/>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60000"/>
                  <a:lumOff val="40000"/>
                </a:schemeClr>
              </a:solidFill>
            </a:endParaRPr>
          </a:p>
        </p:txBody>
      </p:sp>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186803" y="42657"/>
            <a:ext cx="10515600" cy="1325563"/>
          </a:xfrm>
        </p:spPr>
        <p:txBody>
          <a:bodyPr>
            <a:noAutofit/>
          </a:bodyPr>
          <a:lstStyle/>
          <a:p>
            <a:r>
              <a:rPr lang="en-US" b="1" i="1">
                <a:solidFill>
                  <a:schemeClr val="bg1"/>
                </a:solidFill>
                <a:latin typeface="Montserrat" pitchFamily="2" charset="77"/>
              </a:rPr>
              <a:t>Make a plan to vote!</a:t>
            </a:r>
            <a:endParaRPr lang="en-US" b="1" i="1">
              <a:solidFill>
                <a:schemeClr val="bg1"/>
              </a:solidFill>
              <a:latin typeface="Montserrat SemiBold" pitchFamily="2" charset="77"/>
            </a:endParaRPr>
          </a:p>
        </p:txBody>
      </p:sp>
      <p:sp>
        <p:nvSpPr>
          <p:cNvPr id="5" name="Content Placeholder 2">
            <a:extLst>
              <a:ext uri="{FF2B5EF4-FFF2-40B4-BE49-F238E27FC236}">
                <a16:creationId xmlns:a16="http://schemas.microsoft.com/office/drawing/2014/main" id="{25826479-AA6F-3F42-8BD7-B302C45DD110}"/>
              </a:ext>
            </a:extLst>
          </p:cNvPr>
          <p:cNvSpPr>
            <a:spLocks noGrp="1"/>
          </p:cNvSpPr>
          <p:nvPr>
            <p:ph idx="1"/>
          </p:nvPr>
        </p:nvSpPr>
        <p:spPr>
          <a:xfrm>
            <a:off x="398813" y="1752573"/>
            <a:ext cx="9374579" cy="4803776"/>
          </a:xfrm>
        </p:spPr>
        <p:txBody>
          <a:bodyPr numCol="1">
            <a:normAutofit fontScale="92500" lnSpcReduction="20000"/>
          </a:bodyPr>
          <a:lstStyle/>
          <a:p>
            <a:pPr marL="0" indent="0" fontAlgn="base">
              <a:lnSpc>
                <a:spcPct val="150000"/>
              </a:lnSpc>
              <a:buNone/>
            </a:pPr>
            <a:r>
              <a:rPr lang="en-US" sz="3600" b="1" i="1">
                <a:solidFill>
                  <a:schemeClr val="accent6"/>
                </a:solidFill>
                <a:latin typeface="Montserrat SemiBold" pitchFamily="2" charset="77"/>
              </a:rPr>
              <a:t>Make it concrete:</a:t>
            </a:r>
          </a:p>
          <a:p>
            <a:pPr lvl="1" fontAlgn="base">
              <a:lnSpc>
                <a:spcPct val="150000"/>
              </a:lnSpc>
            </a:pPr>
            <a:r>
              <a:rPr lang="en-US" sz="2200">
                <a:solidFill>
                  <a:schemeClr val="bg1"/>
                </a:solidFill>
                <a:latin typeface="Merriweather" pitchFamily="2" charset="77"/>
              </a:rPr>
              <a:t>When will you vote?</a:t>
            </a:r>
          </a:p>
          <a:p>
            <a:pPr lvl="1" fontAlgn="base">
              <a:lnSpc>
                <a:spcPct val="150000"/>
              </a:lnSpc>
            </a:pPr>
            <a:r>
              <a:rPr lang="en-US" sz="2200">
                <a:solidFill>
                  <a:schemeClr val="bg1"/>
                </a:solidFill>
                <a:latin typeface="Merriweather" pitchFamily="2" charset="77"/>
              </a:rPr>
              <a:t>How will you get there?</a:t>
            </a:r>
          </a:p>
          <a:p>
            <a:pPr lvl="1" fontAlgn="base">
              <a:lnSpc>
                <a:spcPct val="150000"/>
              </a:lnSpc>
            </a:pPr>
            <a:r>
              <a:rPr lang="en-US" sz="2200">
                <a:solidFill>
                  <a:schemeClr val="bg1"/>
                </a:solidFill>
                <a:latin typeface="Merriweather" pitchFamily="2" charset="77"/>
              </a:rPr>
              <a:t>How will you prepare (what will you bring with you)?</a:t>
            </a:r>
          </a:p>
          <a:p>
            <a:pPr marL="0" indent="0" fontAlgn="base">
              <a:lnSpc>
                <a:spcPct val="150000"/>
              </a:lnSpc>
              <a:buNone/>
            </a:pPr>
            <a:r>
              <a:rPr lang="en-US" sz="3300" b="1" i="1">
                <a:solidFill>
                  <a:schemeClr val="accent6"/>
                </a:solidFill>
                <a:latin typeface="Montserrat SemiBold" pitchFamily="2" charset="77"/>
              </a:rPr>
              <a:t>If voting by mail:</a:t>
            </a:r>
          </a:p>
          <a:p>
            <a:pPr lvl="1" fontAlgn="base">
              <a:lnSpc>
                <a:spcPct val="150000"/>
              </a:lnSpc>
            </a:pPr>
            <a:r>
              <a:rPr lang="en-US" sz="2200">
                <a:solidFill>
                  <a:schemeClr val="bg1"/>
                </a:solidFill>
                <a:latin typeface="Merriweather" pitchFamily="2" charset="77"/>
              </a:rPr>
              <a:t>Do you need to request a ballot, and if so do you know how?</a:t>
            </a:r>
          </a:p>
          <a:p>
            <a:pPr lvl="1" fontAlgn="base">
              <a:lnSpc>
                <a:spcPct val="150000"/>
              </a:lnSpc>
            </a:pPr>
            <a:r>
              <a:rPr lang="en-US" sz="2200">
                <a:solidFill>
                  <a:schemeClr val="bg1"/>
                </a:solidFill>
                <a:latin typeface="Merriweather" pitchFamily="2" charset="77"/>
              </a:rPr>
              <a:t>When will you sit down to fill it out?</a:t>
            </a:r>
          </a:p>
          <a:p>
            <a:pPr lvl="1" fontAlgn="base">
              <a:lnSpc>
                <a:spcPct val="150000"/>
              </a:lnSpc>
            </a:pPr>
            <a:r>
              <a:rPr lang="en-US" sz="2200">
                <a:solidFill>
                  <a:schemeClr val="bg1"/>
                </a:solidFill>
                <a:latin typeface="Merriweather" pitchFamily="2" charset="77"/>
              </a:rPr>
              <a:t>When and how will you mail it?</a:t>
            </a:r>
          </a:p>
          <a:p>
            <a:pPr lvl="1" fontAlgn="base">
              <a:lnSpc>
                <a:spcPct val="150000"/>
              </a:lnSpc>
            </a:pPr>
            <a:r>
              <a:rPr lang="en-US" sz="2200">
                <a:solidFill>
                  <a:schemeClr val="bg1"/>
                </a:solidFill>
                <a:latin typeface="Merriweather" pitchFamily="2" charset="77"/>
              </a:rPr>
              <a:t>Do you need a stamp? </a:t>
            </a:r>
          </a:p>
        </p:txBody>
      </p:sp>
      <p:pic>
        <p:nvPicPr>
          <p:cNvPr id="6" name="Picture 5" descr="A close-up of a computer chip&#10;&#10;Description automatically generated with low confidence">
            <a:extLst>
              <a:ext uri="{FF2B5EF4-FFF2-40B4-BE49-F238E27FC236}">
                <a16:creationId xmlns:a16="http://schemas.microsoft.com/office/drawing/2014/main" id="{5A6993B1-EB79-C144-80E9-73F4A7FB37B0}"/>
              </a:ext>
            </a:extLst>
          </p:cNvPr>
          <p:cNvPicPr>
            <a:picLocks noChangeAspect="1"/>
          </p:cNvPicPr>
          <p:nvPr/>
        </p:nvPicPr>
        <p:blipFill>
          <a:blip r:embed="rId3"/>
          <a:stretch>
            <a:fillRect/>
          </a:stretch>
        </p:blipFill>
        <p:spPr>
          <a:xfrm>
            <a:off x="8474156" y="1948589"/>
            <a:ext cx="3717844" cy="3717844"/>
          </a:xfrm>
          <a:prstGeom prst="rect">
            <a:avLst/>
          </a:prstGeom>
        </p:spPr>
      </p:pic>
      <p:sp>
        <p:nvSpPr>
          <p:cNvPr id="3" name="Title 1">
            <a:extLst>
              <a:ext uri="{FF2B5EF4-FFF2-40B4-BE49-F238E27FC236}">
                <a16:creationId xmlns:a16="http://schemas.microsoft.com/office/drawing/2014/main" id="{3673C87F-C8C2-50E1-F4AF-67A528184EA8}"/>
              </a:ext>
            </a:extLst>
          </p:cNvPr>
          <p:cNvSpPr txBox="1">
            <a:spLocks/>
          </p:cNvSpPr>
          <p:nvPr/>
        </p:nvSpPr>
        <p:spPr>
          <a:xfrm>
            <a:off x="3925284" y="781868"/>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1">
                <a:solidFill>
                  <a:schemeClr val="bg1"/>
                </a:solidFill>
                <a:latin typeface="Montserrat" pitchFamily="2" charset="77"/>
              </a:rPr>
              <a:t>Get others to do the same!</a:t>
            </a:r>
            <a:endParaRPr lang="en-US" b="1" i="1">
              <a:solidFill>
                <a:schemeClr val="bg1"/>
              </a:solidFill>
              <a:latin typeface="Montserrat SemiBold" pitchFamily="2" charset="77"/>
            </a:endParaRPr>
          </a:p>
        </p:txBody>
      </p:sp>
    </p:spTree>
    <p:extLst>
      <p:ext uri="{BB962C8B-B14F-4D97-AF65-F5344CB8AC3E}">
        <p14:creationId xmlns:p14="http://schemas.microsoft.com/office/powerpoint/2010/main" val="2588757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4"/>
          <p:cNvSpPr/>
          <p:nvPr/>
        </p:nvSpPr>
        <p:spPr>
          <a:xfrm>
            <a:off x="0" y="0"/>
            <a:ext cx="12192000" cy="6858000"/>
          </a:xfrm>
          <a:prstGeom prst="rect">
            <a:avLst/>
          </a:prstGeom>
          <a:solidFill>
            <a:schemeClr val="accent1"/>
          </a:solidFill>
          <a:ln w="12700" cap="flat" cmpd="sng">
            <a:solidFill>
              <a:srgbClr val="1215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7879D0"/>
              </a:solidFill>
              <a:latin typeface="Calibri"/>
              <a:ea typeface="Calibri"/>
              <a:cs typeface="Calibri"/>
              <a:sym typeface="Calibri"/>
            </a:endParaRPr>
          </a:p>
        </p:txBody>
      </p:sp>
      <p:pic>
        <p:nvPicPr>
          <p:cNvPr id="99" name="Google Shape;99;p14"/>
          <p:cNvPicPr preferRelativeResize="0"/>
          <p:nvPr/>
        </p:nvPicPr>
        <p:blipFill>
          <a:blip r:embed="rId3">
            <a:alphaModFix/>
          </a:blip>
          <a:stretch>
            <a:fillRect/>
          </a:stretch>
        </p:blipFill>
        <p:spPr>
          <a:xfrm>
            <a:off x="0" y="0"/>
            <a:ext cx="12192000" cy="6858000"/>
          </a:xfrm>
          <a:prstGeom prst="rect">
            <a:avLst/>
          </a:prstGeom>
          <a:noFill/>
          <a:ln w="12700" cap="flat" cmpd="sng">
            <a:solidFill>
              <a:srgbClr val="121538"/>
            </a:solidFill>
            <a:prstDash val="solid"/>
            <a:miter lim="8000"/>
            <a:headEnd type="none" w="sm" len="sm"/>
            <a:tailEnd type="none" w="sm" len="sm"/>
          </a:ln>
        </p:spPr>
      </p:pic>
      <p:sp>
        <p:nvSpPr>
          <p:cNvPr id="100" name="Google Shape;100;p14"/>
          <p:cNvSpPr txBox="1">
            <a:spLocks noGrp="1"/>
          </p:cNvSpPr>
          <p:nvPr>
            <p:ph type="title"/>
          </p:nvPr>
        </p:nvSpPr>
        <p:spPr>
          <a:xfrm>
            <a:off x="838200" y="687497"/>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5"/>
              </a:buClr>
              <a:buSzPts val="4400"/>
              <a:buFont typeface="Montserrat"/>
              <a:buNone/>
            </a:pPr>
            <a:r>
              <a:rPr lang="en-US" b="1" i="1" dirty="0">
                <a:solidFill>
                  <a:schemeClr val="accent5"/>
                </a:solidFill>
                <a:latin typeface="Montserrat"/>
                <a:ea typeface="Montserrat"/>
                <a:cs typeface="Montserrat"/>
                <a:sym typeface="Montserrat"/>
              </a:rPr>
              <a:t>What this training covers</a:t>
            </a:r>
            <a:endParaRPr b="1" i="1" dirty="0">
              <a:solidFill>
                <a:schemeClr val="lt1"/>
              </a:solidFill>
              <a:latin typeface="Montserrat SemiBold"/>
              <a:ea typeface="Montserrat SemiBold"/>
              <a:cs typeface="Montserrat SemiBold"/>
              <a:sym typeface="Montserrat SemiBold"/>
            </a:endParaRPr>
          </a:p>
        </p:txBody>
      </p:sp>
      <p:sp>
        <p:nvSpPr>
          <p:cNvPr id="101" name="Google Shape;101;p14"/>
          <p:cNvSpPr txBox="1"/>
          <p:nvPr/>
        </p:nvSpPr>
        <p:spPr>
          <a:xfrm>
            <a:off x="1849500" y="2257450"/>
            <a:ext cx="8493000" cy="3826658"/>
          </a:xfrm>
          <a:prstGeom prst="rect">
            <a:avLst/>
          </a:prstGeom>
          <a:noFill/>
          <a:ln>
            <a:noFill/>
          </a:ln>
        </p:spPr>
        <p:txBody>
          <a:bodyPr spcFirstLastPara="1" wrap="square" lIns="91425" tIns="91425" rIns="91425" bIns="91425" anchor="t" anchorCtr="0">
            <a:spAutoFit/>
          </a:bodyPr>
          <a:lstStyle/>
          <a:p>
            <a:pPr marL="228600" lvl="0" indent="-241300" algn="l" rtl="0">
              <a:lnSpc>
                <a:spcPct val="150000"/>
              </a:lnSpc>
              <a:spcBef>
                <a:spcPts val="1000"/>
              </a:spcBef>
              <a:spcAft>
                <a:spcPts val="0"/>
              </a:spcAft>
              <a:buClr>
                <a:schemeClr val="lt1"/>
              </a:buClr>
              <a:buSzPts val="2600"/>
              <a:buChar char="❖"/>
            </a:pPr>
            <a:r>
              <a:rPr lang="en-US" sz="2600">
                <a:solidFill>
                  <a:schemeClr val="lt1"/>
                </a:solidFill>
                <a:latin typeface="Merriweather"/>
                <a:ea typeface="Merriweather"/>
                <a:cs typeface="Merriweather"/>
                <a:sym typeface="Merriweather"/>
              </a:rPr>
              <a:t> Science and Democracy</a:t>
            </a:r>
          </a:p>
          <a:p>
            <a:pPr marL="228600" lvl="0" indent="-241300" algn="l" rtl="0">
              <a:lnSpc>
                <a:spcPct val="150000"/>
              </a:lnSpc>
              <a:spcBef>
                <a:spcPts val="1000"/>
              </a:spcBef>
              <a:spcAft>
                <a:spcPts val="0"/>
              </a:spcAft>
              <a:buClr>
                <a:schemeClr val="lt1"/>
              </a:buClr>
              <a:buSzPts val="2600"/>
              <a:buChar char="❖"/>
            </a:pPr>
            <a:r>
              <a:rPr lang="en-US" sz="2600">
                <a:solidFill>
                  <a:schemeClr val="lt1"/>
                </a:solidFill>
                <a:latin typeface="Merriweather"/>
                <a:ea typeface="Merriweather"/>
                <a:cs typeface="Merriweather"/>
                <a:sym typeface="Merriweather"/>
              </a:rPr>
              <a:t> How to Register to Vote</a:t>
            </a:r>
          </a:p>
          <a:p>
            <a:pPr marL="228600" lvl="0" indent="-241300" algn="l" rtl="0">
              <a:lnSpc>
                <a:spcPct val="150000"/>
              </a:lnSpc>
              <a:spcBef>
                <a:spcPts val="1000"/>
              </a:spcBef>
              <a:spcAft>
                <a:spcPts val="0"/>
              </a:spcAft>
              <a:buClr>
                <a:schemeClr val="lt1"/>
              </a:buClr>
              <a:buSzPts val="2600"/>
              <a:buChar char="❖"/>
            </a:pPr>
            <a:r>
              <a:rPr lang="en-US" sz="2600">
                <a:solidFill>
                  <a:schemeClr val="lt1"/>
                </a:solidFill>
                <a:latin typeface="Merriweather"/>
                <a:ea typeface="Merriweather"/>
                <a:cs typeface="Merriweather"/>
                <a:sym typeface="Merriweather"/>
              </a:rPr>
              <a:t> Voter Mobilization</a:t>
            </a:r>
          </a:p>
          <a:p>
            <a:pPr marL="228600" lvl="0" indent="-241300" algn="l" rtl="0">
              <a:lnSpc>
                <a:spcPct val="150000"/>
              </a:lnSpc>
              <a:spcBef>
                <a:spcPts val="1000"/>
              </a:spcBef>
              <a:spcAft>
                <a:spcPts val="0"/>
              </a:spcAft>
              <a:buClr>
                <a:schemeClr val="lt1"/>
              </a:buClr>
              <a:buSzPts val="2600"/>
              <a:buChar char="❖"/>
            </a:pPr>
            <a:r>
              <a:rPr lang="en-US" sz="2600">
                <a:solidFill>
                  <a:schemeClr val="lt1"/>
                </a:solidFill>
                <a:latin typeface="Merriweather"/>
                <a:ea typeface="Merriweather"/>
                <a:cs typeface="Merriweather"/>
                <a:sym typeface="Merriweather"/>
              </a:rPr>
              <a:t> Voter Suppression and Disinformation</a:t>
            </a:r>
          </a:p>
          <a:p>
            <a:pPr marL="228600" lvl="0" indent="-241300" algn="l" rtl="0">
              <a:lnSpc>
                <a:spcPct val="150000"/>
              </a:lnSpc>
              <a:spcBef>
                <a:spcPts val="1000"/>
              </a:spcBef>
              <a:spcAft>
                <a:spcPts val="0"/>
              </a:spcAft>
              <a:buClr>
                <a:schemeClr val="lt1"/>
              </a:buClr>
              <a:buSzPts val="2600"/>
              <a:buChar char="❖"/>
            </a:pPr>
            <a:endParaRPr sz="2600">
              <a:solidFill>
                <a:schemeClr val="lt1"/>
              </a:solidFill>
              <a:latin typeface="Merriweather"/>
              <a:ea typeface="Merriweather"/>
              <a:cs typeface="Merriweather"/>
              <a:sym typeface="Merriweather"/>
            </a:endParaRPr>
          </a:p>
        </p:txBody>
      </p:sp>
    </p:spTree>
    <p:extLst>
      <p:ext uri="{BB962C8B-B14F-4D97-AF65-F5344CB8AC3E}">
        <p14:creationId xmlns:p14="http://schemas.microsoft.com/office/powerpoint/2010/main" val="403400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
                                            <p:txEl>
                                              <p:pRg st="0" end="0"/>
                                            </p:txEl>
                                          </p:spTgt>
                                        </p:tgtEl>
                                        <p:attrNameLst>
                                          <p:attrName>style.visibility</p:attrName>
                                        </p:attrNameLst>
                                      </p:cBhvr>
                                      <p:to>
                                        <p:strVal val="visible"/>
                                      </p:to>
                                    </p:set>
                                    <p:animEffect transition="in" filter="fade">
                                      <p:cBhvr>
                                        <p:cTn id="7" dur="1000"/>
                                        <p:tgtEl>
                                          <p:spTgt spid="1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1">
                                            <p:txEl>
                                              <p:pRg st="1" end="1"/>
                                            </p:txEl>
                                          </p:spTgt>
                                        </p:tgtEl>
                                        <p:attrNameLst>
                                          <p:attrName>style.visibility</p:attrName>
                                        </p:attrNameLst>
                                      </p:cBhvr>
                                      <p:to>
                                        <p:strVal val="visible"/>
                                      </p:to>
                                    </p:set>
                                    <p:animEffect transition="in" filter="fade">
                                      <p:cBhvr>
                                        <p:cTn id="12" dur="1000"/>
                                        <p:tgtEl>
                                          <p:spTgt spid="10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1">
                                            <p:txEl>
                                              <p:pRg st="2" end="2"/>
                                            </p:txEl>
                                          </p:spTgt>
                                        </p:tgtEl>
                                        <p:attrNameLst>
                                          <p:attrName>style.visibility</p:attrName>
                                        </p:attrNameLst>
                                      </p:cBhvr>
                                      <p:to>
                                        <p:strVal val="visible"/>
                                      </p:to>
                                    </p:set>
                                    <p:animEffect transition="in" filter="fade">
                                      <p:cBhvr>
                                        <p:cTn id="17" dur="1000"/>
                                        <p:tgtEl>
                                          <p:spTgt spid="10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1">
                                            <p:txEl>
                                              <p:pRg st="3" end="3"/>
                                            </p:txEl>
                                          </p:spTgt>
                                        </p:tgtEl>
                                        <p:attrNameLst>
                                          <p:attrName>style.visibility</p:attrName>
                                        </p:attrNameLst>
                                      </p:cBhvr>
                                      <p:to>
                                        <p:strVal val="visible"/>
                                      </p:to>
                                    </p:set>
                                    <p:animEffect transition="in" filter="fade">
                                      <p:cBhvr>
                                        <p:cTn id="22" dur="1000"/>
                                        <p:tgtEl>
                                          <p:spTgt spid="10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B732DFD6-AE8B-0446-BFA9-A329332D1127}"/>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1676400" y="194997"/>
            <a:ext cx="10740189" cy="1325563"/>
          </a:xfrm>
        </p:spPr>
        <p:txBody>
          <a:bodyPr>
            <a:normAutofit/>
          </a:bodyPr>
          <a:lstStyle/>
          <a:p>
            <a:r>
              <a:rPr lang="en-US" sz="4000" b="1" i="1">
                <a:latin typeface="Montserrat SemiBold" pitchFamily="2" charset="77"/>
              </a:rPr>
              <a:t>Add in a Who-Are-You-Voting-For Plan</a:t>
            </a:r>
          </a:p>
        </p:txBody>
      </p:sp>
      <p:pic>
        <p:nvPicPr>
          <p:cNvPr id="5" name="Content Placeholder 4" descr="Graphical user interface, text, application&#10;&#10;Description automatically generated">
            <a:extLst>
              <a:ext uri="{FF2B5EF4-FFF2-40B4-BE49-F238E27FC236}">
                <a16:creationId xmlns:a16="http://schemas.microsoft.com/office/drawing/2014/main" id="{ED3BA327-5525-A748-BA13-8A3AE6541004}"/>
              </a:ext>
            </a:extLst>
          </p:cNvPr>
          <p:cNvPicPr>
            <a:picLocks noChangeAspect="1"/>
          </p:cNvPicPr>
          <p:nvPr/>
        </p:nvPicPr>
        <p:blipFill rotWithShape="1">
          <a:blip r:embed="rId4">
            <a:extLst>
              <a:ext uri="{28A0092B-C50C-407E-A947-70E740481C1C}">
                <a14:useLocalDpi xmlns:a14="http://schemas.microsoft.com/office/drawing/2010/main" val="0"/>
              </a:ext>
            </a:extLst>
          </a:blip>
          <a:srcRect l="65671" t="3562" r="780" b="66502"/>
          <a:stretch/>
        </p:blipFill>
        <p:spPr>
          <a:xfrm>
            <a:off x="8897940" y="1325347"/>
            <a:ext cx="2658236" cy="1325564"/>
          </a:xfrm>
          <a:prstGeom prst="rect">
            <a:avLst/>
          </a:prstGeom>
        </p:spPr>
      </p:pic>
      <p:pic>
        <p:nvPicPr>
          <p:cNvPr id="6" name="Content Placeholder 4" descr="Graphical user interface, text, application&#10;&#10;Description automatically generated">
            <a:extLst>
              <a:ext uri="{FF2B5EF4-FFF2-40B4-BE49-F238E27FC236}">
                <a16:creationId xmlns:a16="http://schemas.microsoft.com/office/drawing/2014/main" id="{46E53ACE-F563-F74B-B0F3-4CC574ACE4DA}"/>
              </a:ext>
            </a:extLst>
          </p:cNvPr>
          <p:cNvPicPr>
            <a:picLocks noChangeAspect="1"/>
          </p:cNvPicPr>
          <p:nvPr/>
        </p:nvPicPr>
        <p:blipFill rotWithShape="1">
          <a:blip r:embed="rId4">
            <a:extLst>
              <a:ext uri="{28A0092B-C50C-407E-A947-70E740481C1C}">
                <a14:useLocalDpi xmlns:a14="http://schemas.microsoft.com/office/drawing/2010/main" val="0"/>
              </a:ext>
            </a:extLst>
          </a:blip>
          <a:srcRect l="65671" t="88952" r="9933" b="789"/>
          <a:stretch/>
        </p:blipFill>
        <p:spPr>
          <a:xfrm>
            <a:off x="9531208" y="6099392"/>
            <a:ext cx="2227386" cy="523474"/>
          </a:xfrm>
          <a:prstGeom prst="rect">
            <a:avLst/>
          </a:prstGeom>
        </p:spPr>
      </p:pic>
      <p:sp>
        <p:nvSpPr>
          <p:cNvPr id="9" name="Content Placeholder 2">
            <a:extLst>
              <a:ext uri="{FF2B5EF4-FFF2-40B4-BE49-F238E27FC236}">
                <a16:creationId xmlns:a16="http://schemas.microsoft.com/office/drawing/2014/main" id="{151A1D98-1A9B-054A-B774-B729E3F774E7}"/>
              </a:ext>
            </a:extLst>
          </p:cNvPr>
          <p:cNvSpPr txBox="1">
            <a:spLocks/>
          </p:cNvSpPr>
          <p:nvPr/>
        </p:nvSpPr>
        <p:spPr>
          <a:xfrm>
            <a:off x="1941094" y="1293152"/>
            <a:ext cx="6433318" cy="138599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50000"/>
              </a:lnSpc>
              <a:buFont typeface="Arial" panose="020B0604020202020204" pitchFamily="34" charset="0"/>
              <a:buNone/>
            </a:pPr>
            <a:r>
              <a:rPr lang="en-US" sz="3600" b="1" i="1" dirty="0">
                <a:solidFill>
                  <a:schemeClr val="accent6"/>
                </a:solidFill>
                <a:latin typeface="Montserrat SemiBold" pitchFamily="2" charset="77"/>
              </a:rPr>
              <a:t>Do you have a voting plan?</a:t>
            </a:r>
          </a:p>
          <a:p>
            <a:pPr marL="0" indent="0" fontAlgn="base">
              <a:lnSpc>
                <a:spcPct val="100000"/>
              </a:lnSpc>
              <a:buFont typeface="Arial" panose="020B0604020202020204" pitchFamily="34" charset="0"/>
              <a:buNone/>
            </a:pPr>
            <a:r>
              <a:rPr lang="en-US" sz="2400" b="1" i="1" dirty="0">
                <a:solidFill>
                  <a:schemeClr val="accent6"/>
                </a:solidFill>
                <a:latin typeface="Merriweather" pitchFamily="2" charset="77"/>
              </a:rPr>
              <a:t>What about a who-are-you-voting-for plan?</a:t>
            </a:r>
          </a:p>
          <a:p>
            <a:pPr fontAlgn="base">
              <a:lnSpc>
                <a:spcPct val="150000"/>
              </a:lnSpc>
            </a:pPr>
            <a:endParaRPr lang="en-US" sz="2400" dirty="0">
              <a:latin typeface="Merriweather" pitchFamily="2" charset="77"/>
            </a:endParaRPr>
          </a:p>
        </p:txBody>
      </p:sp>
      <p:sp>
        <p:nvSpPr>
          <p:cNvPr id="11" name="Content Placeholder 2">
            <a:extLst>
              <a:ext uri="{FF2B5EF4-FFF2-40B4-BE49-F238E27FC236}">
                <a16:creationId xmlns:a16="http://schemas.microsoft.com/office/drawing/2014/main" id="{1E88D513-DCC9-F94E-8A7D-7E3BAC48350E}"/>
              </a:ext>
            </a:extLst>
          </p:cNvPr>
          <p:cNvSpPr txBox="1">
            <a:spLocks/>
          </p:cNvSpPr>
          <p:nvPr/>
        </p:nvSpPr>
        <p:spPr>
          <a:xfrm>
            <a:off x="1828799" y="2930093"/>
            <a:ext cx="8287967" cy="202480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50000"/>
              </a:lnSpc>
              <a:buFont typeface="Arial" panose="020B0604020202020204" pitchFamily="34" charset="0"/>
              <a:buNone/>
            </a:pPr>
            <a:r>
              <a:rPr lang="en-US" b="1" i="1" dirty="0">
                <a:solidFill>
                  <a:schemeClr val="accent4"/>
                </a:solidFill>
                <a:latin typeface="Montserrat SemiBold" pitchFamily="2" charset="77"/>
              </a:rPr>
              <a:t>How you can prepare:</a:t>
            </a:r>
          </a:p>
          <a:p>
            <a:pPr fontAlgn="base">
              <a:lnSpc>
                <a:spcPct val="150000"/>
              </a:lnSpc>
            </a:pPr>
            <a:r>
              <a:rPr lang="en-US" sz="1800" dirty="0">
                <a:latin typeface="Merriweather" pitchFamily="2" charset="77"/>
              </a:rPr>
              <a:t>Get a sample ballot (ballotpedia.org and ballotready.org)</a:t>
            </a:r>
          </a:p>
          <a:p>
            <a:pPr fontAlgn="base">
              <a:lnSpc>
                <a:spcPct val="150000"/>
              </a:lnSpc>
            </a:pPr>
            <a:r>
              <a:rPr lang="en-US" sz="1800" dirty="0">
                <a:latin typeface="Merriweather" pitchFamily="2" charset="77"/>
              </a:rPr>
              <a:t>Read the platforms of local candidates</a:t>
            </a:r>
          </a:p>
          <a:p>
            <a:pPr fontAlgn="base">
              <a:lnSpc>
                <a:spcPct val="150000"/>
              </a:lnSpc>
            </a:pPr>
            <a:r>
              <a:rPr lang="en-US" sz="1800" dirty="0">
                <a:latin typeface="Merriweather" pitchFamily="2" charset="77"/>
              </a:rPr>
              <a:t>Research any ballot measures (propositions, initiatives, referendums)</a:t>
            </a:r>
          </a:p>
          <a:p>
            <a:pPr fontAlgn="base">
              <a:lnSpc>
                <a:spcPct val="150000"/>
              </a:lnSpc>
            </a:pPr>
            <a:endParaRPr lang="en-US" sz="1800" dirty="0">
              <a:latin typeface="Merriweather" pitchFamily="2" charset="77"/>
            </a:endParaRPr>
          </a:p>
        </p:txBody>
      </p:sp>
      <p:sp>
        <p:nvSpPr>
          <p:cNvPr id="12" name="Content Placeholder 2">
            <a:extLst>
              <a:ext uri="{FF2B5EF4-FFF2-40B4-BE49-F238E27FC236}">
                <a16:creationId xmlns:a16="http://schemas.microsoft.com/office/drawing/2014/main" id="{F3EABFF5-1145-364C-A0E6-CA8D0C18D89B}"/>
              </a:ext>
            </a:extLst>
          </p:cNvPr>
          <p:cNvSpPr txBox="1">
            <a:spLocks/>
          </p:cNvSpPr>
          <p:nvPr/>
        </p:nvSpPr>
        <p:spPr>
          <a:xfrm>
            <a:off x="1949556" y="5350130"/>
            <a:ext cx="6317909" cy="1014298"/>
          </a:xfrm>
          <a:prstGeom prst="rect">
            <a:avLst/>
          </a:prstGeom>
          <a:ln w="28575">
            <a:solidFill>
              <a:schemeClr val="bg2"/>
            </a:solidFill>
          </a:ln>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50000"/>
              </a:lnSpc>
              <a:buFont typeface="Arial" panose="020B0604020202020204" pitchFamily="34" charset="0"/>
              <a:buNone/>
            </a:pPr>
            <a:r>
              <a:rPr lang="en-US" sz="1800" dirty="0">
                <a:latin typeface="Merriweather" pitchFamily="2" charset="77"/>
              </a:rPr>
              <a:t>BallotReady.org offers voter guides and you can even print or email your choices to bring to the polls.</a:t>
            </a:r>
          </a:p>
          <a:p>
            <a:pPr fontAlgn="base">
              <a:lnSpc>
                <a:spcPct val="150000"/>
              </a:lnSpc>
            </a:pPr>
            <a:endParaRPr lang="en-US" sz="1800" dirty="0">
              <a:latin typeface="Merriweather" pitchFamily="2" charset="77"/>
            </a:endParaRPr>
          </a:p>
        </p:txBody>
      </p:sp>
    </p:spTree>
    <p:extLst>
      <p:ext uri="{BB962C8B-B14F-4D97-AF65-F5344CB8AC3E}">
        <p14:creationId xmlns:p14="http://schemas.microsoft.com/office/powerpoint/2010/main" val="1535759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ign in front of a building&#10;&#10;Description automatically generated with medium confidence">
            <a:extLst>
              <a:ext uri="{FF2B5EF4-FFF2-40B4-BE49-F238E27FC236}">
                <a16:creationId xmlns:a16="http://schemas.microsoft.com/office/drawing/2014/main" id="{24CFEF4A-B00F-0840-B0C3-67EC62DF589F}"/>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2FD42E3F-659A-8E43-A406-1AFD6D99B91A}"/>
              </a:ext>
            </a:extLst>
          </p:cNvPr>
          <p:cNvSpPr txBox="1">
            <a:spLocks/>
          </p:cNvSpPr>
          <p:nvPr/>
        </p:nvSpPr>
        <p:spPr>
          <a:xfrm>
            <a:off x="3225824" y="2706062"/>
            <a:ext cx="6392738" cy="197831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i="1">
                <a:solidFill>
                  <a:schemeClr val="bg1"/>
                </a:solidFill>
                <a:latin typeface="Montserrat SemiBold" pitchFamily="2" charset="77"/>
              </a:rPr>
              <a:t>Triple the Vote</a:t>
            </a:r>
          </a:p>
        </p:txBody>
      </p:sp>
    </p:spTree>
    <p:extLst>
      <p:ext uri="{BB962C8B-B14F-4D97-AF65-F5344CB8AC3E}">
        <p14:creationId xmlns:p14="http://schemas.microsoft.com/office/powerpoint/2010/main" val="9452100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shape&#10;&#10;Description automatically generated">
            <a:extLst>
              <a:ext uri="{FF2B5EF4-FFF2-40B4-BE49-F238E27FC236}">
                <a16:creationId xmlns:a16="http://schemas.microsoft.com/office/drawing/2014/main" id="{22B58711-F221-0B4D-9487-C550220FD05A}"/>
              </a:ext>
            </a:extLst>
          </p:cNvPr>
          <p:cNvPicPr>
            <a:picLocks noChangeAspect="1"/>
          </p:cNvPicPr>
          <p:nvPr/>
        </p:nvPicPr>
        <p:blipFill>
          <a:blip r:embed="rId3"/>
          <a:stretch>
            <a:fillRect/>
          </a:stretch>
        </p:blipFill>
        <p:spPr>
          <a:xfrm>
            <a:off x="-977" y="0"/>
            <a:ext cx="12192000" cy="6858000"/>
          </a:xfrm>
          <a:prstGeom prst="rect">
            <a:avLst/>
          </a:prstGeom>
        </p:spPr>
      </p:pic>
      <p:sp>
        <p:nvSpPr>
          <p:cNvPr id="8" name="Rectangle 7">
            <a:extLst>
              <a:ext uri="{FF2B5EF4-FFF2-40B4-BE49-F238E27FC236}">
                <a16:creationId xmlns:a16="http://schemas.microsoft.com/office/drawing/2014/main" id="{9F81DB1A-9788-F044-8166-B0886B75B4B4}"/>
              </a:ext>
            </a:extLst>
          </p:cNvPr>
          <p:cNvSpPr/>
          <p:nvPr/>
        </p:nvSpPr>
        <p:spPr>
          <a:xfrm>
            <a:off x="3038713" y="760280"/>
            <a:ext cx="6718746" cy="5337440"/>
          </a:xfrm>
          <a:prstGeom prst="rect">
            <a:avLst/>
          </a:prstGeom>
          <a:solidFill>
            <a:schemeClr val="accent3">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D4183DBA-A8A0-934D-A6D0-EA70C9CC94BB}"/>
              </a:ext>
            </a:extLst>
          </p:cNvPr>
          <p:cNvSpPr>
            <a:spLocks noGrp="1"/>
          </p:cNvSpPr>
          <p:nvPr>
            <p:ph idx="1"/>
          </p:nvPr>
        </p:nvSpPr>
        <p:spPr>
          <a:xfrm>
            <a:off x="3417331" y="1530806"/>
            <a:ext cx="4620481" cy="4770194"/>
          </a:xfrm>
        </p:spPr>
        <p:txBody>
          <a:bodyPr>
            <a:normAutofit/>
          </a:bodyPr>
          <a:lstStyle/>
          <a:p>
            <a:pPr marL="0" indent="0" fontAlgn="base">
              <a:lnSpc>
                <a:spcPct val="100000"/>
              </a:lnSpc>
              <a:buNone/>
            </a:pPr>
            <a:r>
              <a:rPr lang="en-US" sz="5400">
                <a:latin typeface="Merriweather" pitchFamily="2" charset="77"/>
              </a:rPr>
              <a:t>Get </a:t>
            </a:r>
            <a:r>
              <a:rPr lang="en-US" sz="5400" b="1" i="1">
                <a:solidFill>
                  <a:schemeClr val="accent6"/>
                </a:solidFill>
                <a:latin typeface="Montserrat" pitchFamily="2" charset="77"/>
              </a:rPr>
              <a:t>3 friends​</a:t>
            </a:r>
          </a:p>
          <a:p>
            <a:pPr marL="0" indent="0" fontAlgn="base">
              <a:lnSpc>
                <a:spcPct val="100000"/>
              </a:lnSpc>
              <a:buNone/>
            </a:pPr>
            <a:r>
              <a:rPr lang="en-US" sz="5400">
                <a:latin typeface="Merriweather" pitchFamily="2" charset="77"/>
              </a:rPr>
              <a:t>to pledge to vote ​</a:t>
            </a:r>
          </a:p>
          <a:p>
            <a:pPr marL="0" indent="0">
              <a:lnSpc>
                <a:spcPct val="100000"/>
              </a:lnSpc>
              <a:buNone/>
            </a:pPr>
            <a:endParaRPr lang="en-US" sz="5400">
              <a:solidFill>
                <a:schemeClr val="bg1"/>
              </a:solidFill>
              <a:latin typeface="Merriweather" pitchFamily="2" charset="77"/>
            </a:endParaRPr>
          </a:p>
        </p:txBody>
      </p:sp>
      <p:grpSp>
        <p:nvGrpSpPr>
          <p:cNvPr id="3" name="Group 2">
            <a:extLst>
              <a:ext uri="{FF2B5EF4-FFF2-40B4-BE49-F238E27FC236}">
                <a16:creationId xmlns:a16="http://schemas.microsoft.com/office/drawing/2014/main" id="{07D50AFF-E0F4-A047-B6D1-A677D604B9AD}"/>
              </a:ext>
            </a:extLst>
          </p:cNvPr>
          <p:cNvGrpSpPr/>
          <p:nvPr/>
        </p:nvGrpSpPr>
        <p:grpSpPr>
          <a:xfrm>
            <a:off x="8274056" y="533246"/>
            <a:ext cx="1758462" cy="5767754"/>
            <a:chOff x="7443031" y="2526323"/>
            <a:chExt cx="1758462" cy="5767754"/>
          </a:xfrm>
        </p:grpSpPr>
        <p:sp>
          <p:nvSpPr>
            <p:cNvPr id="5" name="Triangle 4">
              <a:extLst>
                <a:ext uri="{FF2B5EF4-FFF2-40B4-BE49-F238E27FC236}">
                  <a16:creationId xmlns:a16="http://schemas.microsoft.com/office/drawing/2014/main" id="{552B39BF-24F4-6E44-9C0A-B5177B711DA6}"/>
                </a:ext>
              </a:extLst>
            </p:cNvPr>
            <p:cNvSpPr/>
            <p:nvPr/>
          </p:nvSpPr>
          <p:spPr>
            <a:xfrm>
              <a:off x="7443031" y="2526323"/>
              <a:ext cx="1758462" cy="902677"/>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riangle 8">
              <a:extLst>
                <a:ext uri="{FF2B5EF4-FFF2-40B4-BE49-F238E27FC236}">
                  <a16:creationId xmlns:a16="http://schemas.microsoft.com/office/drawing/2014/main" id="{13B2E079-F27B-3145-9266-00D0B02A1E75}"/>
                </a:ext>
              </a:extLst>
            </p:cNvPr>
            <p:cNvSpPr/>
            <p:nvPr/>
          </p:nvSpPr>
          <p:spPr>
            <a:xfrm>
              <a:off x="7443031" y="3077308"/>
              <a:ext cx="1758462" cy="902677"/>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riangle 9">
              <a:extLst>
                <a:ext uri="{FF2B5EF4-FFF2-40B4-BE49-F238E27FC236}">
                  <a16:creationId xmlns:a16="http://schemas.microsoft.com/office/drawing/2014/main" id="{F477403F-8E81-364F-84B6-A63B3E2CF7BC}"/>
                </a:ext>
              </a:extLst>
            </p:cNvPr>
            <p:cNvSpPr/>
            <p:nvPr/>
          </p:nvSpPr>
          <p:spPr>
            <a:xfrm>
              <a:off x="7443031" y="3604846"/>
              <a:ext cx="1758462" cy="902677"/>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riangle 10">
              <a:extLst>
                <a:ext uri="{FF2B5EF4-FFF2-40B4-BE49-F238E27FC236}">
                  <a16:creationId xmlns:a16="http://schemas.microsoft.com/office/drawing/2014/main" id="{21107401-3E54-2046-AFE6-AE308405F0B6}"/>
                </a:ext>
              </a:extLst>
            </p:cNvPr>
            <p:cNvSpPr/>
            <p:nvPr/>
          </p:nvSpPr>
          <p:spPr>
            <a:xfrm>
              <a:off x="7443031" y="4155831"/>
              <a:ext cx="1758462" cy="902677"/>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riangle 11">
              <a:extLst>
                <a:ext uri="{FF2B5EF4-FFF2-40B4-BE49-F238E27FC236}">
                  <a16:creationId xmlns:a16="http://schemas.microsoft.com/office/drawing/2014/main" id="{2BC4B229-4B9D-EB47-8252-D7818C290170}"/>
                </a:ext>
              </a:extLst>
            </p:cNvPr>
            <p:cNvSpPr/>
            <p:nvPr/>
          </p:nvSpPr>
          <p:spPr>
            <a:xfrm>
              <a:off x="7443031" y="4683369"/>
              <a:ext cx="1758462" cy="902677"/>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riangle 12">
              <a:extLst>
                <a:ext uri="{FF2B5EF4-FFF2-40B4-BE49-F238E27FC236}">
                  <a16:creationId xmlns:a16="http://schemas.microsoft.com/office/drawing/2014/main" id="{8C402A50-17D3-F342-B886-CB93C8C89FCC}"/>
                </a:ext>
              </a:extLst>
            </p:cNvPr>
            <p:cNvSpPr/>
            <p:nvPr/>
          </p:nvSpPr>
          <p:spPr>
            <a:xfrm>
              <a:off x="7443031" y="5234354"/>
              <a:ext cx="1758462" cy="902677"/>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riangle 13">
              <a:extLst>
                <a:ext uri="{FF2B5EF4-FFF2-40B4-BE49-F238E27FC236}">
                  <a16:creationId xmlns:a16="http://schemas.microsoft.com/office/drawing/2014/main" id="{B1CBA5F7-201E-944E-90C2-EDA4406C8D8C}"/>
                </a:ext>
              </a:extLst>
            </p:cNvPr>
            <p:cNvSpPr/>
            <p:nvPr/>
          </p:nvSpPr>
          <p:spPr>
            <a:xfrm>
              <a:off x="7443031" y="5761892"/>
              <a:ext cx="1758462" cy="902677"/>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riangle 14">
              <a:extLst>
                <a:ext uri="{FF2B5EF4-FFF2-40B4-BE49-F238E27FC236}">
                  <a16:creationId xmlns:a16="http://schemas.microsoft.com/office/drawing/2014/main" id="{5A285554-1469-F141-853E-81EFAE2B66F5}"/>
                </a:ext>
              </a:extLst>
            </p:cNvPr>
            <p:cNvSpPr/>
            <p:nvPr/>
          </p:nvSpPr>
          <p:spPr>
            <a:xfrm>
              <a:off x="7443031" y="6312877"/>
              <a:ext cx="1758462" cy="902677"/>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riangle 15">
              <a:extLst>
                <a:ext uri="{FF2B5EF4-FFF2-40B4-BE49-F238E27FC236}">
                  <a16:creationId xmlns:a16="http://schemas.microsoft.com/office/drawing/2014/main" id="{0FB814AB-0EBD-434E-91B3-08BEE74F98BA}"/>
                </a:ext>
              </a:extLst>
            </p:cNvPr>
            <p:cNvSpPr/>
            <p:nvPr/>
          </p:nvSpPr>
          <p:spPr>
            <a:xfrm>
              <a:off x="7443031" y="6840415"/>
              <a:ext cx="1758462" cy="902677"/>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riangle 16">
              <a:extLst>
                <a:ext uri="{FF2B5EF4-FFF2-40B4-BE49-F238E27FC236}">
                  <a16:creationId xmlns:a16="http://schemas.microsoft.com/office/drawing/2014/main" id="{C585EFC0-843B-4146-B0B8-218470AF5B11}"/>
                </a:ext>
              </a:extLst>
            </p:cNvPr>
            <p:cNvSpPr/>
            <p:nvPr/>
          </p:nvSpPr>
          <p:spPr>
            <a:xfrm>
              <a:off x="7443031" y="7391400"/>
              <a:ext cx="1758462" cy="902677"/>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216227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shape&#10;&#10;Description automatically generated">
            <a:extLst>
              <a:ext uri="{FF2B5EF4-FFF2-40B4-BE49-F238E27FC236}">
                <a16:creationId xmlns:a16="http://schemas.microsoft.com/office/drawing/2014/main" id="{22B58711-F221-0B4D-9487-C550220FD05A}"/>
              </a:ext>
            </a:extLst>
          </p:cNvPr>
          <p:cNvPicPr>
            <a:picLocks noChangeAspect="1"/>
          </p:cNvPicPr>
          <p:nvPr/>
        </p:nvPicPr>
        <p:blipFill>
          <a:blip r:embed="rId3"/>
          <a:stretch>
            <a:fillRect/>
          </a:stretch>
        </p:blipFill>
        <p:spPr>
          <a:xfrm>
            <a:off x="-977" y="0"/>
            <a:ext cx="12192000" cy="6858000"/>
          </a:xfrm>
          <a:prstGeom prst="rect">
            <a:avLst/>
          </a:prstGeom>
        </p:spPr>
      </p:pic>
      <p:sp>
        <p:nvSpPr>
          <p:cNvPr id="8" name="Rectangle 7">
            <a:extLst>
              <a:ext uri="{FF2B5EF4-FFF2-40B4-BE49-F238E27FC236}">
                <a16:creationId xmlns:a16="http://schemas.microsoft.com/office/drawing/2014/main" id="{9F81DB1A-9788-F044-8166-B0886B75B4B4}"/>
              </a:ext>
            </a:extLst>
          </p:cNvPr>
          <p:cNvSpPr/>
          <p:nvPr/>
        </p:nvSpPr>
        <p:spPr>
          <a:xfrm>
            <a:off x="3038713" y="760280"/>
            <a:ext cx="6718746" cy="5337440"/>
          </a:xfrm>
          <a:prstGeom prst="rect">
            <a:avLst/>
          </a:prstGeom>
          <a:solidFill>
            <a:schemeClr val="accent3">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D4183DBA-A8A0-934D-A6D0-EA70C9CC94BB}"/>
              </a:ext>
            </a:extLst>
          </p:cNvPr>
          <p:cNvSpPr>
            <a:spLocks noGrp="1"/>
          </p:cNvSpPr>
          <p:nvPr>
            <p:ph idx="1"/>
          </p:nvPr>
        </p:nvSpPr>
        <p:spPr>
          <a:xfrm>
            <a:off x="3417331" y="1530806"/>
            <a:ext cx="4620481" cy="4770194"/>
          </a:xfrm>
        </p:spPr>
        <p:txBody>
          <a:bodyPr>
            <a:normAutofit/>
          </a:bodyPr>
          <a:lstStyle/>
          <a:p>
            <a:pPr marL="0" indent="0" fontAlgn="base">
              <a:lnSpc>
                <a:spcPct val="100000"/>
              </a:lnSpc>
              <a:buNone/>
            </a:pPr>
            <a:r>
              <a:rPr lang="en-US" sz="5400" b="1" i="1">
                <a:solidFill>
                  <a:schemeClr val="accent6"/>
                </a:solidFill>
                <a:latin typeface="Montserrat" panose="00000500000000000000" pitchFamily="2" charset="0"/>
              </a:rPr>
              <a:t>Remind</a:t>
            </a:r>
            <a:r>
              <a:rPr lang="en-US" sz="5400">
                <a:latin typeface="Merriweather" pitchFamily="2" charset="77"/>
              </a:rPr>
              <a:t> them when the time is right</a:t>
            </a:r>
          </a:p>
          <a:p>
            <a:pPr marL="0" indent="0">
              <a:lnSpc>
                <a:spcPct val="100000"/>
              </a:lnSpc>
              <a:buNone/>
            </a:pPr>
            <a:endParaRPr lang="en-US" sz="5400">
              <a:solidFill>
                <a:schemeClr val="bg1"/>
              </a:solidFill>
              <a:latin typeface="Merriweather" pitchFamily="2" charset="77"/>
            </a:endParaRPr>
          </a:p>
        </p:txBody>
      </p:sp>
      <p:grpSp>
        <p:nvGrpSpPr>
          <p:cNvPr id="3" name="Group 2">
            <a:extLst>
              <a:ext uri="{FF2B5EF4-FFF2-40B4-BE49-F238E27FC236}">
                <a16:creationId xmlns:a16="http://schemas.microsoft.com/office/drawing/2014/main" id="{07D50AFF-E0F4-A047-B6D1-A677D604B9AD}"/>
              </a:ext>
            </a:extLst>
          </p:cNvPr>
          <p:cNvGrpSpPr/>
          <p:nvPr/>
        </p:nvGrpSpPr>
        <p:grpSpPr>
          <a:xfrm>
            <a:off x="8274056" y="533246"/>
            <a:ext cx="1758462" cy="5767754"/>
            <a:chOff x="7443031" y="2526323"/>
            <a:chExt cx="1758462" cy="5767754"/>
          </a:xfrm>
        </p:grpSpPr>
        <p:sp>
          <p:nvSpPr>
            <p:cNvPr id="5" name="Triangle 4">
              <a:extLst>
                <a:ext uri="{FF2B5EF4-FFF2-40B4-BE49-F238E27FC236}">
                  <a16:creationId xmlns:a16="http://schemas.microsoft.com/office/drawing/2014/main" id="{552B39BF-24F4-6E44-9C0A-B5177B711DA6}"/>
                </a:ext>
              </a:extLst>
            </p:cNvPr>
            <p:cNvSpPr/>
            <p:nvPr/>
          </p:nvSpPr>
          <p:spPr>
            <a:xfrm>
              <a:off x="7443031" y="2526323"/>
              <a:ext cx="1758462" cy="902677"/>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riangle 8">
              <a:extLst>
                <a:ext uri="{FF2B5EF4-FFF2-40B4-BE49-F238E27FC236}">
                  <a16:creationId xmlns:a16="http://schemas.microsoft.com/office/drawing/2014/main" id="{13B2E079-F27B-3145-9266-00D0B02A1E75}"/>
                </a:ext>
              </a:extLst>
            </p:cNvPr>
            <p:cNvSpPr/>
            <p:nvPr/>
          </p:nvSpPr>
          <p:spPr>
            <a:xfrm>
              <a:off x="7443031" y="3077308"/>
              <a:ext cx="1758462" cy="902677"/>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riangle 9">
              <a:extLst>
                <a:ext uri="{FF2B5EF4-FFF2-40B4-BE49-F238E27FC236}">
                  <a16:creationId xmlns:a16="http://schemas.microsoft.com/office/drawing/2014/main" id="{F477403F-8E81-364F-84B6-A63B3E2CF7BC}"/>
                </a:ext>
              </a:extLst>
            </p:cNvPr>
            <p:cNvSpPr/>
            <p:nvPr/>
          </p:nvSpPr>
          <p:spPr>
            <a:xfrm>
              <a:off x="7443031" y="3604846"/>
              <a:ext cx="1758462" cy="902677"/>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riangle 10">
              <a:extLst>
                <a:ext uri="{FF2B5EF4-FFF2-40B4-BE49-F238E27FC236}">
                  <a16:creationId xmlns:a16="http://schemas.microsoft.com/office/drawing/2014/main" id="{21107401-3E54-2046-AFE6-AE308405F0B6}"/>
                </a:ext>
              </a:extLst>
            </p:cNvPr>
            <p:cNvSpPr/>
            <p:nvPr/>
          </p:nvSpPr>
          <p:spPr>
            <a:xfrm>
              <a:off x="7443031" y="4155831"/>
              <a:ext cx="1758462" cy="902677"/>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riangle 11">
              <a:extLst>
                <a:ext uri="{FF2B5EF4-FFF2-40B4-BE49-F238E27FC236}">
                  <a16:creationId xmlns:a16="http://schemas.microsoft.com/office/drawing/2014/main" id="{2BC4B229-4B9D-EB47-8252-D7818C290170}"/>
                </a:ext>
              </a:extLst>
            </p:cNvPr>
            <p:cNvSpPr/>
            <p:nvPr/>
          </p:nvSpPr>
          <p:spPr>
            <a:xfrm>
              <a:off x="7443031" y="4683369"/>
              <a:ext cx="1758462" cy="902677"/>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riangle 12">
              <a:extLst>
                <a:ext uri="{FF2B5EF4-FFF2-40B4-BE49-F238E27FC236}">
                  <a16:creationId xmlns:a16="http://schemas.microsoft.com/office/drawing/2014/main" id="{8C402A50-17D3-F342-B886-CB93C8C89FCC}"/>
                </a:ext>
              </a:extLst>
            </p:cNvPr>
            <p:cNvSpPr/>
            <p:nvPr/>
          </p:nvSpPr>
          <p:spPr>
            <a:xfrm>
              <a:off x="7443031" y="5234354"/>
              <a:ext cx="1758462" cy="902677"/>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riangle 13">
              <a:extLst>
                <a:ext uri="{FF2B5EF4-FFF2-40B4-BE49-F238E27FC236}">
                  <a16:creationId xmlns:a16="http://schemas.microsoft.com/office/drawing/2014/main" id="{B1CBA5F7-201E-944E-90C2-EDA4406C8D8C}"/>
                </a:ext>
              </a:extLst>
            </p:cNvPr>
            <p:cNvSpPr/>
            <p:nvPr/>
          </p:nvSpPr>
          <p:spPr>
            <a:xfrm>
              <a:off x="7443031" y="5761892"/>
              <a:ext cx="1758462" cy="902677"/>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riangle 14">
              <a:extLst>
                <a:ext uri="{FF2B5EF4-FFF2-40B4-BE49-F238E27FC236}">
                  <a16:creationId xmlns:a16="http://schemas.microsoft.com/office/drawing/2014/main" id="{5A285554-1469-F141-853E-81EFAE2B66F5}"/>
                </a:ext>
              </a:extLst>
            </p:cNvPr>
            <p:cNvSpPr/>
            <p:nvPr/>
          </p:nvSpPr>
          <p:spPr>
            <a:xfrm>
              <a:off x="7443031" y="6312877"/>
              <a:ext cx="1758462" cy="902677"/>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riangle 15">
              <a:extLst>
                <a:ext uri="{FF2B5EF4-FFF2-40B4-BE49-F238E27FC236}">
                  <a16:creationId xmlns:a16="http://schemas.microsoft.com/office/drawing/2014/main" id="{0FB814AB-0EBD-434E-91B3-08BEE74F98BA}"/>
                </a:ext>
              </a:extLst>
            </p:cNvPr>
            <p:cNvSpPr/>
            <p:nvPr/>
          </p:nvSpPr>
          <p:spPr>
            <a:xfrm>
              <a:off x="7443031" y="6840415"/>
              <a:ext cx="1758462" cy="902677"/>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riangle 16">
              <a:extLst>
                <a:ext uri="{FF2B5EF4-FFF2-40B4-BE49-F238E27FC236}">
                  <a16:creationId xmlns:a16="http://schemas.microsoft.com/office/drawing/2014/main" id="{C585EFC0-843B-4146-B0B8-218470AF5B11}"/>
                </a:ext>
              </a:extLst>
            </p:cNvPr>
            <p:cNvSpPr/>
            <p:nvPr/>
          </p:nvSpPr>
          <p:spPr>
            <a:xfrm>
              <a:off x="7443031" y="7391400"/>
              <a:ext cx="1758462" cy="902677"/>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581144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shape&#10;&#10;Description automatically generated">
            <a:extLst>
              <a:ext uri="{FF2B5EF4-FFF2-40B4-BE49-F238E27FC236}">
                <a16:creationId xmlns:a16="http://schemas.microsoft.com/office/drawing/2014/main" id="{22B58711-F221-0B4D-9487-C550220FD05A}"/>
              </a:ext>
            </a:extLst>
          </p:cNvPr>
          <p:cNvPicPr>
            <a:picLocks noChangeAspect="1"/>
          </p:cNvPicPr>
          <p:nvPr/>
        </p:nvPicPr>
        <p:blipFill>
          <a:blip r:embed="rId3"/>
          <a:stretch>
            <a:fillRect/>
          </a:stretch>
        </p:blipFill>
        <p:spPr>
          <a:xfrm>
            <a:off x="-977" y="0"/>
            <a:ext cx="12192000" cy="6858000"/>
          </a:xfrm>
          <a:prstGeom prst="rect">
            <a:avLst/>
          </a:prstGeom>
        </p:spPr>
      </p:pic>
      <p:sp>
        <p:nvSpPr>
          <p:cNvPr id="8" name="Rectangle 7">
            <a:extLst>
              <a:ext uri="{FF2B5EF4-FFF2-40B4-BE49-F238E27FC236}">
                <a16:creationId xmlns:a16="http://schemas.microsoft.com/office/drawing/2014/main" id="{9F81DB1A-9788-F044-8166-B0886B75B4B4}"/>
              </a:ext>
            </a:extLst>
          </p:cNvPr>
          <p:cNvSpPr/>
          <p:nvPr/>
        </p:nvSpPr>
        <p:spPr>
          <a:xfrm>
            <a:off x="3049345" y="963560"/>
            <a:ext cx="6718746" cy="5337440"/>
          </a:xfrm>
          <a:prstGeom prst="rect">
            <a:avLst/>
          </a:prstGeom>
          <a:solidFill>
            <a:schemeClr val="accent3">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D4183DBA-A8A0-934D-A6D0-EA70C9CC94BB}"/>
              </a:ext>
            </a:extLst>
          </p:cNvPr>
          <p:cNvSpPr>
            <a:spLocks noGrp="1"/>
          </p:cNvSpPr>
          <p:nvPr>
            <p:ph idx="1"/>
          </p:nvPr>
        </p:nvSpPr>
        <p:spPr>
          <a:xfrm>
            <a:off x="3373759" y="1604391"/>
            <a:ext cx="4982390" cy="4770194"/>
          </a:xfrm>
        </p:spPr>
        <p:txBody>
          <a:bodyPr>
            <a:normAutofit/>
          </a:bodyPr>
          <a:lstStyle/>
          <a:p>
            <a:pPr marL="0" indent="0" fontAlgn="base">
              <a:lnSpc>
                <a:spcPct val="100000"/>
              </a:lnSpc>
              <a:buNone/>
            </a:pPr>
            <a:r>
              <a:rPr lang="en-US" sz="5400" b="1" i="1" dirty="0">
                <a:solidFill>
                  <a:schemeClr val="accent6"/>
                </a:solidFill>
                <a:latin typeface="Montserrat" panose="00000500000000000000" pitchFamily="2" charset="0"/>
              </a:rPr>
              <a:t>Level up: </a:t>
            </a:r>
          </a:p>
          <a:p>
            <a:pPr marL="0" indent="0" fontAlgn="base">
              <a:lnSpc>
                <a:spcPct val="100000"/>
              </a:lnSpc>
              <a:buNone/>
            </a:pPr>
            <a:r>
              <a:rPr lang="en-US" sz="5400" dirty="0">
                <a:latin typeface="Merriweather" pitchFamily="2" charset="77"/>
              </a:rPr>
              <a:t>Get 3 friends to ask 3 of their friends</a:t>
            </a:r>
            <a:endParaRPr lang="en-US" sz="5400" dirty="0">
              <a:solidFill>
                <a:schemeClr val="bg1"/>
              </a:solidFill>
              <a:latin typeface="Merriweather" pitchFamily="2" charset="77"/>
            </a:endParaRPr>
          </a:p>
        </p:txBody>
      </p:sp>
      <p:grpSp>
        <p:nvGrpSpPr>
          <p:cNvPr id="3" name="Group 2">
            <a:extLst>
              <a:ext uri="{FF2B5EF4-FFF2-40B4-BE49-F238E27FC236}">
                <a16:creationId xmlns:a16="http://schemas.microsoft.com/office/drawing/2014/main" id="{07D50AFF-E0F4-A047-B6D1-A677D604B9AD}"/>
              </a:ext>
            </a:extLst>
          </p:cNvPr>
          <p:cNvGrpSpPr/>
          <p:nvPr/>
        </p:nvGrpSpPr>
        <p:grpSpPr>
          <a:xfrm>
            <a:off x="8274056" y="533246"/>
            <a:ext cx="1758462" cy="5767754"/>
            <a:chOff x="7443031" y="2526323"/>
            <a:chExt cx="1758462" cy="5767754"/>
          </a:xfrm>
        </p:grpSpPr>
        <p:sp>
          <p:nvSpPr>
            <p:cNvPr id="5" name="Triangle 4">
              <a:extLst>
                <a:ext uri="{FF2B5EF4-FFF2-40B4-BE49-F238E27FC236}">
                  <a16:creationId xmlns:a16="http://schemas.microsoft.com/office/drawing/2014/main" id="{552B39BF-24F4-6E44-9C0A-B5177B711DA6}"/>
                </a:ext>
              </a:extLst>
            </p:cNvPr>
            <p:cNvSpPr/>
            <p:nvPr/>
          </p:nvSpPr>
          <p:spPr>
            <a:xfrm>
              <a:off x="7443031" y="2526323"/>
              <a:ext cx="1758462" cy="902677"/>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riangle 8">
              <a:extLst>
                <a:ext uri="{FF2B5EF4-FFF2-40B4-BE49-F238E27FC236}">
                  <a16:creationId xmlns:a16="http://schemas.microsoft.com/office/drawing/2014/main" id="{13B2E079-F27B-3145-9266-00D0B02A1E75}"/>
                </a:ext>
              </a:extLst>
            </p:cNvPr>
            <p:cNvSpPr/>
            <p:nvPr/>
          </p:nvSpPr>
          <p:spPr>
            <a:xfrm>
              <a:off x="7443031" y="3077308"/>
              <a:ext cx="1758462" cy="902677"/>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riangle 9">
              <a:extLst>
                <a:ext uri="{FF2B5EF4-FFF2-40B4-BE49-F238E27FC236}">
                  <a16:creationId xmlns:a16="http://schemas.microsoft.com/office/drawing/2014/main" id="{F477403F-8E81-364F-84B6-A63B3E2CF7BC}"/>
                </a:ext>
              </a:extLst>
            </p:cNvPr>
            <p:cNvSpPr/>
            <p:nvPr/>
          </p:nvSpPr>
          <p:spPr>
            <a:xfrm>
              <a:off x="7443031" y="3604846"/>
              <a:ext cx="1758462" cy="902677"/>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riangle 10">
              <a:extLst>
                <a:ext uri="{FF2B5EF4-FFF2-40B4-BE49-F238E27FC236}">
                  <a16:creationId xmlns:a16="http://schemas.microsoft.com/office/drawing/2014/main" id="{21107401-3E54-2046-AFE6-AE308405F0B6}"/>
                </a:ext>
              </a:extLst>
            </p:cNvPr>
            <p:cNvSpPr/>
            <p:nvPr/>
          </p:nvSpPr>
          <p:spPr>
            <a:xfrm>
              <a:off x="7443031" y="4155831"/>
              <a:ext cx="1758462" cy="902677"/>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riangle 11">
              <a:extLst>
                <a:ext uri="{FF2B5EF4-FFF2-40B4-BE49-F238E27FC236}">
                  <a16:creationId xmlns:a16="http://schemas.microsoft.com/office/drawing/2014/main" id="{2BC4B229-4B9D-EB47-8252-D7818C290170}"/>
                </a:ext>
              </a:extLst>
            </p:cNvPr>
            <p:cNvSpPr/>
            <p:nvPr/>
          </p:nvSpPr>
          <p:spPr>
            <a:xfrm>
              <a:off x="7443031" y="4683369"/>
              <a:ext cx="1758462" cy="902677"/>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riangle 12">
              <a:extLst>
                <a:ext uri="{FF2B5EF4-FFF2-40B4-BE49-F238E27FC236}">
                  <a16:creationId xmlns:a16="http://schemas.microsoft.com/office/drawing/2014/main" id="{8C402A50-17D3-F342-B886-CB93C8C89FCC}"/>
                </a:ext>
              </a:extLst>
            </p:cNvPr>
            <p:cNvSpPr/>
            <p:nvPr/>
          </p:nvSpPr>
          <p:spPr>
            <a:xfrm>
              <a:off x="7443031" y="5234354"/>
              <a:ext cx="1758462" cy="902677"/>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riangle 13">
              <a:extLst>
                <a:ext uri="{FF2B5EF4-FFF2-40B4-BE49-F238E27FC236}">
                  <a16:creationId xmlns:a16="http://schemas.microsoft.com/office/drawing/2014/main" id="{B1CBA5F7-201E-944E-90C2-EDA4406C8D8C}"/>
                </a:ext>
              </a:extLst>
            </p:cNvPr>
            <p:cNvSpPr/>
            <p:nvPr/>
          </p:nvSpPr>
          <p:spPr>
            <a:xfrm>
              <a:off x="7443031" y="5761892"/>
              <a:ext cx="1758462" cy="902677"/>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riangle 14">
              <a:extLst>
                <a:ext uri="{FF2B5EF4-FFF2-40B4-BE49-F238E27FC236}">
                  <a16:creationId xmlns:a16="http://schemas.microsoft.com/office/drawing/2014/main" id="{5A285554-1469-F141-853E-81EFAE2B66F5}"/>
                </a:ext>
              </a:extLst>
            </p:cNvPr>
            <p:cNvSpPr/>
            <p:nvPr/>
          </p:nvSpPr>
          <p:spPr>
            <a:xfrm>
              <a:off x="7443031" y="6312877"/>
              <a:ext cx="1758462" cy="902677"/>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riangle 15">
              <a:extLst>
                <a:ext uri="{FF2B5EF4-FFF2-40B4-BE49-F238E27FC236}">
                  <a16:creationId xmlns:a16="http://schemas.microsoft.com/office/drawing/2014/main" id="{0FB814AB-0EBD-434E-91B3-08BEE74F98BA}"/>
                </a:ext>
              </a:extLst>
            </p:cNvPr>
            <p:cNvSpPr/>
            <p:nvPr/>
          </p:nvSpPr>
          <p:spPr>
            <a:xfrm>
              <a:off x="7443031" y="6840415"/>
              <a:ext cx="1758462" cy="902677"/>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riangle 16">
              <a:extLst>
                <a:ext uri="{FF2B5EF4-FFF2-40B4-BE49-F238E27FC236}">
                  <a16:creationId xmlns:a16="http://schemas.microsoft.com/office/drawing/2014/main" id="{C585EFC0-843B-4146-B0B8-218470AF5B11}"/>
                </a:ext>
              </a:extLst>
            </p:cNvPr>
            <p:cNvSpPr/>
            <p:nvPr/>
          </p:nvSpPr>
          <p:spPr>
            <a:xfrm>
              <a:off x="7443031" y="7391400"/>
              <a:ext cx="1758462" cy="902677"/>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5867407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ign in front of a building&#10;&#10;Description automatically generated with medium confidence">
            <a:extLst>
              <a:ext uri="{FF2B5EF4-FFF2-40B4-BE49-F238E27FC236}">
                <a16:creationId xmlns:a16="http://schemas.microsoft.com/office/drawing/2014/main" id="{24CFEF4A-B00F-0840-B0C3-67EC62DF589F}"/>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2FD42E3F-659A-8E43-A406-1AFD6D99B91A}"/>
              </a:ext>
            </a:extLst>
          </p:cNvPr>
          <p:cNvSpPr txBox="1">
            <a:spLocks/>
          </p:cNvSpPr>
          <p:nvPr/>
        </p:nvSpPr>
        <p:spPr>
          <a:xfrm>
            <a:off x="1450604" y="2439845"/>
            <a:ext cx="10903352" cy="197831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i="1" dirty="0">
                <a:solidFill>
                  <a:schemeClr val="bg1"/>
                </a:solidFill>
                <a:latin typeface="Montserrat SemiBold" pitchFamily="2" charset="77"/>
              </a:rPr>
              <a:t>Continue the Conversation</a:t>
            </a:r>
          </a:p>
        </p:txBody>
      </p:sp>
    </p:spTree>
    <p:extLst>
      <p:ext uri="{BB962C8B-B14F-4D97-AF65-F5344CB8AC3E}">
        <p14:creationId xmlns:p14="http://schemas.microsoft.com/office/powerpoint/2010/main" val="20774648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4"/>
          <p:cNvSpPr/>
          <p:nvPr/>
        </p:nvSpPr>
        <p:spPr>
          <a:xfrm>
            <a:off x="0" y="0"/>
            <a:ext cx="12192000" cy="6858000"/>
          </a:xfrm>
          <a:prstGeom prst="rect">
            <a:avLst/>
          </a:prstGeom>
          <a:solidFill>
            <a:schemeClr val="accent1"/>
          </a:solidFill>
          <a:ln w="12700" cap="flat" cmpd="sng">
            <a:solidFill>
              <a:srgbClr val="1215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7879D0"/>
              </a:solidFill>
              <a:latin typeface="Calibri"/>
              <a:ea typeface="Calibri"/>
              <a:cs typeface="Calibri"/>
              <a:sym typeface="Calibri"/>
            </a:endParaRPr>
          </a:p>
        </p:txBody>
      </p:sp>
      <p:pic>
        <p:nvPicPr>
          <p:cNvPr id="99" name="Google Shape;99;p14"/>
          <p:cNvPicPr preferRelativeResize="0"/>
          <p:nvPr/>
        </p:nvPicPr>
        <p:blipFill>
          <a:blip r:embed="rId3">
            <a:alphaModFix/>
          </a:blip>
          <a:stretch>
            <a:fillRect/>
          </a:stretch>
        </p:blipFill>
        <p:spPr>
          <a:xfrm>
            <a:off x="0" y="0"/>
            <a:ext cx="12192000" cy="6858000"/>
          </a:xfrm>
          <a:prstGeom prst="rect">
            <a:avLst/>
          </a:prstGeom>
          <a:noFill/>
          <a:ln w="12700" cap="flat" cmpd="sng">
            <a:solidFill>
              <a:srgbClr val="121538"/>
            </a:solidFill>
            <a:prstDash val="solid"/>
            <a:miter lim="8000"/>
            <a:headEnd type="none" w="sm" len="sm"/>
            <a:tailEnd type="none" w="sm" len="sm"/>
          </a:ln>
        </p:spPr>
      </p:pic>
      <p:sp>
        <p:nvSpPr>
          <p:cNvPr id="100" name="Google Shape;100;p14"/>
          <p:cNvSpPr txBox="1">
            <a:spLocks noGrp="1"/>
          </p:cNvSpPr>
          <p:nvPr>
            <p:ph type="title"/>
          </p:nvPr>
        </p:nvSpPr>
        <p:spPr>
          <a:xfrm>
            <a:off x="499120" y="498943"/>
            <a:ext cx="11446397"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5"/>
              </a:buClr>
              <a:buSzPts val="4400"/>
              <a:buFont typeface="Montserrat"/>
              <a:buNone/>
            </a:pPr>
            <a:r>
              <a:rPr lang="en-US" b="1" i="1">
                <a:solidFill>
                  <a:schemeClr val="accent5"/>
                </a:solidFill>
                <a:latin typeface="Montserrat"/>
                <a:ea typeface="Montserrat SemiBold"/>
                <a:cs typeface="Montserrat SemiBold"/>
                <a:sym typeface="Montserrat"/>
              </a:rPr>
              <a:t>Bring Democracy into the Classroom</a:t>
            </a:r>
            <a:endParaRPr b="1" i="1">
              <a:solidFill>
                <a:schemeClr val="lt1"/>
              </a:solidFill>
              <a:latin typeface="Montserrat SemiBold"/>
              <a:ea typeface="Montserrat SemiBold"/>
              <a:cs typeface="Montserrat SemiBold"/>
              <a:sym typeface="Montserrat SemiBold"/>
            </a:endParaRPr>
          </a:p>
        </p:txBody>
      </p:sp>
      <p:sp>
        <p:nvSpPr>
          <p:cNvPr id="101" name="Google Shape;101;p14"/>
          <p:cNvSpPr txBox="1"/>
          <p:nvPr/>
        </p:nvSpPr>
        <p:spPr>
          <a:xfrm>
            <a:off x="1239195" y="1999493"/>
            <a:ext cx="9713609" cy="5652799"/>
          </a:xfrm>
          <a:prstGeom prst="rect">
            <a:avLst/>
          </a:prstGeom>
          <a:noFill/>
          <a:ln>
            <a:noFill/>
          </a:ln>
        </p:spPr>
        <p:txBody>
          <a:bodyPr spcFirstLastPara="1" wrap="square" lIns="91425" tIns="91425" rIns="91425" bIns="91425" anchor="t" anchorCtr="0">
            <a:spAutoFit/>
          </a:bodyPr>
          <a:lstStyle/>
          <a:p>
            <a:pPr marL="342900" indent="-342900">
              <a:buFont typeface="Arial" panose="020B0604020202020204" pitchFamily="34" charset="0"/>
              <a:buChar char="•"/>
            </a:pPr>
            <a:r>
              <a:rPr lang="en-US" sz="2800" b="1" dirty="0">
                <a:solidFill>
                  <a:schemeClr val="bg1"/>
                </a:solidFill>
                <a:latin typeface="Merriweather"/>
                <a:ea typeface="+mn-lt"/>
                <a:cs typeface="+mn-lt"/>
              </a:rPr>
              <a:t>Include reminders on basic nonpartisan voter information (key dates, how to register, polling locations, etc.)</a:t>
            </a:r>
          </a:p>
          <a:p>
            <a:pPr marL="342900" indent="-342900">
              <a:buFont typeface="Arial" panose="020B0604020202020204" pitchFamily="34" charset="0"/>
              <a:buChar char="•"/>
            </a:pPr>
            <a:endParaRPr lang="en-US" sz="2800" b="1" dirty="0">
              <a:solidFill>
                <a:schemeClr val="bg1"/>
              </a:solidFill>
              <a:latin typeface="Merriweather"/>
              <a:cs typeface="Calibri"/>
            </a:endParaRPr>
          </a:p>
          <a:p>
            <a:pPr marL="342900" indent="-342900">
              <a:buFont typeface="Arial" panose="020B0604020202020204" pitchFamily="34" charset="0"/>
              <a:buChar char="•"/>
            </a:pPr>
            <a:r>
              <a:rPr lang="en-US" sz="2800" b="1" dirty="0">
                <a:solidFill>
                  <a:schemeClr val="bg1"/>
                </a:solidFill>
                <a:latin typeface="Merriweather"/>
                <a:ea typeface="+mn-lt"/>
                <a:cs typeface="+mn-lt"/>
              </a:rPr>
              <a:t>Highlight how voting and participation in our democracy is the norm</a:t>
            </a:r>
            <a:endParaRPr lang="en-US" sz="2800" b="1" dirty="0">
              <a:solidFill>
                <a:schemeClr val="bg1"/>
              </a:solidFill>
              <a:latin typeface="Merriweather"/>
              <a:cs typeface="Calibri"/>
            </a:endParaRPr>
          </a:p>
          <a:p>
            <a:pPr marL="342900" indent="-342900">
              <a:buFont typeface="Arial" panose="020B0604020202020204" pitchFamily="34" charset="0"/>
              <a:buChar char="•"/>
            </a:pPr>
            <a:endParaRPr lang="en-US" sz="2800" b="1" dirty="0">
              <a:solidFill>
                <a:schemeClr val="bg1"/>
              </a:solidFill>
              <a:latin typeface="Merriweather"/>
              <a:cs typeface="Calibri"/>
            </a:endParaRPr>
          </a:p>
          <a:p>
            <a:pPr marL="342900" indent="-342900">
              <a:buFont typeface="Arial" panose="020B0604020202020204" pitchFamily="34" charset="0"/>
              <a:buChar char="•"/>
            </a:pPr>
            <a:r>
              <a:rPr lang="en-US" sz="2800" b="1" dirty="0">
                <a:solidFill>
                  <a:schemeClr val="bg1"/>
                </a:solidFill>
                <a:latin typeface="Merriweather"/>
                <a:cs typeface="Calibri"/>
              </a:rPr>
              <a:t>Encourage civil and productive discourse on how science intersects with societal issues</a:t>
            </a:r>
          </a:p>
          <a:p>
            <a:pPr marL="342900" indent="-342900">
              <a:buFont typeface="Arial" panose="020B0604020202020204" pitchFamily="34" charset="0"/>
              <a:buChar char="•"/>
            </a:pPr>
            <a:endParaRPr lang="en-US" sz="2800" b="1" dirty="0">
              <a:solidFill>
                <a:schemeClr val="bg1"/>
              </a:solidFill>
              <a:latin typeface="Merriweather"/>
              <a:ea typeface="+mn-lt"/>
              <a:cs typeface="+mn-lt"/>
            </a:endParaRPr>
          </a:p>
          <a:p>
            <a:pPr marL="342900" indent="-342900">
              <a:buFont typeface="Arial" panose="020B0604020202020204" pitchFamily="34" charset="0"/>
              <a:buChar char="•"/>
            </a:pPr>
            <a:endParaRPr lang="en-US" sz="2800" dirty="0">
              <a:solidFill>
                <a:schemeClr val="bg1"/>
              </a:solidFill>
              <a:latin typeface="Merriweather"/>
              <a:cs typeface="Calibri"/>
            </a:endParaRPr>
          </a:p>
          <a:p>
            <a:pPr marL="228600" lvl="0" indent="-241300" algn="l" rtl="0">
              <a:lnSpc>
                <a:spcPct val="150000"/>
              </a:lnSpc>
              <a:spcBef>
                <a:spcPts val="1000"/>
              </a:spcBef>
              <a:spcAft>
                <a:spcPts val="0"/>
              </a:spcAft>
              <a:buClr>
                <a:schemeClr val="lt1"/>
              </a:buClr>
              <a:buSzPts val="2600"/>
              <a:buChar char="❖"/>
            </a:pPr>
            <a:endParaRPr lang="en-US" sz="2600" dirty="0">
              <a:solidFill>
                <a:schemeClr val="lt1"/>
              </a:solidFill>
              <a:latin typeface="Merriweather"/>
              <a:ea typeface="Merriweather"/>
              <a:cs typeface="Merriweather"/>
              <a:sym typeface="Merriweather"/>
            </a:endParaRPr>
          </a:p>
        </p:txBody>
      </p:sp>
    </p:spTree>
    <p:extLst>
      <p:ext uri="{BB962C8B-B14F-4D97-AF65-F5344CB8AC3E}">
        <p14:creationId xmlns:p14="http://schemas.microsoft.com/office/powerpoint/2010/main" val="26506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
                                            <p:txEl>
                                              <p:pRg st="0" end="0"/>
                                            </p:txEl>
                                          </p:spTgt>
                                        </p:tgtEl>
                                        <p:attrNameLst>
                                          <p:attrName>style.visibility</p:attrName>
                                        </p:attrNameLst>
                                      </p:cBhvr>
                                      <p:to>
                                        <p:strVal val="visible"/>
                                      </p:to>
                                    </p:set>
                                    <p:animEffect transition="in" filter="fade">
                                      <p:cBhvr>
                                        <p:cTn id="7" dur="1000"/>
                                        <p:tgtEl>
                                          <p:spTgt spid="1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1">
                                            <p:txEl>
                                              <p:pRg st="2" end="2"/>
                                            </p:txEl>
                                          </p:spTgt>
                                        </p:tgtEl>
                                        <p:attrNameLst>
                                          <p:attrName>style.visibility</p:attrName>
                                        </p:attrNameLst>
                                      </p:cBhvr>
                                      <p:to>
                                        <p:strVal val="visible"/>
                                      </p:to>
                                    </p:set>
                                    <p:animEffect transition="in" filter="fade">
                                      <p:cBhvr>
                                        <p:cTn id="12" dur="1000"/>
                                        <p:tgtEl>
                                          <p:spTgt spid="10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1">
                                            <p:txEl>
                                              <p:pRg st="4" end="4"/>
                                            </p:txEl>
                                          </p:spTgt>
                                        </p:tgtEl>
                                        <p:attrNameLst>
                                          <p:attrName>style.visibility</p:attrName>
                                        </p:attrNameLst>
                                      </p:cBhvr>
                                      <p:to>
                                        <p:strVal val="visible"/>
                                      </p:to>
                                    </p:set>
                                    <p:animEffect transition="in" filter="fade">
                                      <p:cBhvr>
                                        <p:cTn id="17" dur="1000"/>
                                        <p:tgtEl>
                                          <p:spTgt spid="10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4"/>
          <p:cNvSpPr/>
          <p:nvPr/>
        </p:nvSpPr>
        <p:spPr>
          <a:xfrm>
            <a:off x="0" y="0"/>
            <a:ext cx="12192000" cy="6858000"/>
          </a:xfrm>
          <a:prstGeom prst="rect">
            <a:avLst/>
          </a:prstGeom>
          <a:solidFill>
            <a:schemeClr val="accent1"/>
          </a:solidFill>
          <a:ln w="12700" cap="flat" cmpd="sng">
            <a:solidFill>
              <a:srgbClr val="1215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7879D0"/>
              </a:solidFill>
              <a:latin typeface="Calibri"/>
              <a:ea typeface="Calibri"/>
              <a:cs typeface="Calibri"/>
              <a:sym typeface="Calibri"/>
            </a:endParaRPr>
          </a:p>
        </p:txBody>
      </p:sp>
      <p:pic>
        <p:nvPicPr>
          <p:cNvPr id="99" name="Google Shape;99;p14"/>
          <p:cNvPicPr preferRelativeResize="0"/>
          <p:nvPr/>
        </p:nvPicPr>
        <p:blipFill>
          <a:blip r:embed="rId3">
            <a:alphaModFix/>
          </a:blip>
          <a:stretch>
            <a:fillRect/>
          </a:stretch>
        </p:blipFill>
        <p:spPr>
          <a:xfrm>
            <a:off x="0" y="0"/>
            <a:ext cx="12192000" cy="6858000"/>
          </a:xfrm>
          <a:prstGeom prst="rect">
            <a:avLst/>
          </a:prstGeom>
          <a:noFill/>
          <a:ln w="12700" cap="flat" cmpd="sng">
            <a:solidFill>
              <a:srgbClr val="121538"/>
            </a:solidFill>
            <a:prstDash val="solid"/>
            <a:miter lim="8000"/>
            <a:headEnd type="none" w="sm" len="sm"/>
            <a:tailEnd type="none" w="sm" len="sm"/>
          </a:ln>
        </p:spPr>
      </p:pic>
      <p:sp>
        <p:nvSpPr>
          <p:cNvPr id="100" name="Google Shape;100;p14"/>
          <p:cNvSpPr txBox="1">
            <a:spLocks noGrp="1"/>
          </p:cNvSpPr>
          <p:nvPr>
            <p:ph type="title"/>
          </p:nvPr>
        </p:nvSpPr>
        <p:spPr>
          <a:xfrm>
            <a:off x="451412" y="502302"/>
            <a:ext cx="11504271"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5"/>
              </a:buClr>
              <a:buSzPts val="4400"/>
              <a:buFont typeface="Montserrat"/>
              <a:buNone/>
            </a:pPr>
            <a:r>
              <a:rPr lang="en-US" b="1" i="1">
                <a:solidFill>
                  <a:schemeClr val="accent5"/>
                </a:solidFill>
                <a:latin typeface="Montserrat"/>
                <a:ea typeface="Montserrat SemiBold"/>
                <a:cs typeface="Montserrat SemiBold"/>
                <a:sym typeface="Montserrat"/>
              </a:rPr>
              <a:t>Engage in One-on-One Conversations</a:t>
            </a:r>
            <a:endParaRPr b="1" i="1">
              <a:solidFill>
                <a:schemeClr val="lt1"/>
              </a:solidFill>
              <a:latin typeface="Montserrat SemiBold"/>
              <a:ea typeface="Montserrat SemiBold"/>
              <a:cs typeface="Montserrat SemiBold"/>
              <a:sym typeface="Montserrat SemiBold"/>
            </a:endParaRPr>
          </a:p>
        </p:txBody>
      </p:sp>
      <p:sp>
        <p:nvSpPr>
          <p:cNvPr id="101" name="Google Shape;101;p14"/>
          <p:cNvSpPr txBox="1"/>
          <p:nvPr/>
        </p:nvSpPr>
        <p:spPr>
          <a:xfrm>
            <a:off x="1139493" y="1828002"/>
            <a:ext cx="10128108" cy="4426823"/>
          </a:xfrm>
          <a:prstGeom prst="rect">
            <a:avLst/>
          </a:prstGeom>
          <a:noFill/>
          <a:ln>
            <a:noFill/>
          </a:ln>
        </p:spPr>
        <p:txBody>
          <a:bodyPr spcFirstLastPara="1" wrap="square" lIns="91425" tIns="91425" rIns="91425" bIns="91425" anchor="t" anchorCtr="0">
            <a:spAutoFit/>
          </a:bodyPr>
          <a:lstStyle/>
          <a:p>
            <a:pPr marL="228600" indent="-241300">
              <a:lnSpc>
                <a:spcPct val="150000"/>
              </a:lnSpc>
              <a:spcBef>
                <a:spcPts val="1000"/>
              </a:spcBef>
              <a:buClr>
                <a:schemeClr val="lt1"/>
              </a:buClr>
              <a:buSzPts val="2600"/>
              <a:buFontTx/>
              <a:buChar char="❖"/>
            </a:pPr>
            <a:r>
              <a:rPr lang="en-US" sz="2600" dirty="0">
                <a:solidFill>
                  <a:schemeClr val="lt1"/>
                </a:solidFill>
                <a:latin typeface="Merriweather"/>
                <a:ea typeface="Merriweather"/>
                <a:cs typeface="Merriweather"/>
                <a:sym typeface="Merriweather"/>
              </a:rPr>
              <a:t>  Look for points of connection (shared values, love of family/community, etc.)</a:t>
            </a:r>
          </a:p>
          <a:p>
            <a:pPr marL="228600" lvl="0" indent="-241300">
              <a:lnSpc>
                <a:spcPct val="150000"/>
              </a:lnSpc>
              <a:spcBef>
                <a:spcPts val="1000"/>
              </a:spcBef>
              <a:buClr>
                <a:schemeClr val="lt1"/>
              </a:buClr>
              <a:buSzPts val="2600"/>
              <a:buChar char="❖"/>
            </a:pPr>
            <a:r>
              <a:rPr lang="en-US" sz="2600" dirty="0">
                <a:solidFill>
                  <a:schemeClr val="lt1"/>
                </a:solidFill>
                <a:latin typeface="Merriweather"/>
                <a:ea typeface="Merriweather"/>
                <a:cs typeface="Merriweather"/>
                <a:sym typeface="Merriweather"/>
              </a:rPr>
              <a:t> Keep a calm, nonjudgmental attitude</a:t>
            </a:r>
          </a:p>
          <a:p>
            <a:pPr marL="228600" lvl="0" indent="-241300">
              <a:lnSpc>
                <a:spcPct val="150000"/>
              </a:lnSpc>
              <a:spcBef>
                <a:spcPts val="1000"/>
              </a:spcBef>
              <a:buClr>
                <a:schemeClr val="lt1"/>
              </a:buClr>
              <a:buSzPts val="2600"/>
              <a:buChar char="❖"/>
            </a:pPr>
            <a:r>
              <a:rPr lang="en-US" sz="2600" dirty="0">
                <a:solidFill>
                  <a:schemeClr val="lt1"/>
                </a:solidFill>
                <a:latin typeface="Merriweather"/>
                <a:ea typeface="Merriweather"/>
                <a:cs typeface="Merriweather"/>
                <a:sym typeface="Merriweather"/>
              </a:rPr>
              <a:t> Prioritize empathy over expertise. Seek understanding.</a:t>
            </a:r>
          </a:p>
          <a:p>
            <a:pPr marL="228600" lvl="0" indent="-241300">
              <a:lnSpc>
                <a:spcPct val="150000"/>
              </a:lnSpc>
              <a:spcBef>
                <a:spcPts val="1000"/>
              </a:spcBef>
              <a:buClr>
                <a:schemeClr val="lt1"/>
              </a:buClr>
              <a:buSzPts val="2600"/>
              <a:buChar char="❖"/>
            </a:pPr>
            <a:r>
              <a:rPr lang="en-US" sz="2600" dirty="0">
                <a:solidFill>
                  <a:schemeClr val="lt1"/>
                </a:solidFill>
                <a:latin typeface="Merriweather"/>
                <a:ea typeface="Merriweather"/>
                <a:cs typeface="Merriweather"/>
                <a:sym typeface="Merriweather"/>
              </a:rPr>
              <a:t> Look for and acknowledge underlying concerns</a:t>
            </a:r>
          </a:p>
          <a:p>
            <a:pPr marL="228600" lvl="0" indent="-241300">
              <a:lnSpc>
                <a:spcPct val="150000"/>
              </a:lnSpc>
              <a:spcBef>
                <a:spcPts val="1000"/>
              </a:spcBef>
              <a:buClr>
                <a:schemeClr val="lt1"/>
              </a:buClr>
              <a:buSzPts val="2600"/>
              <a:buChar char="❖"/>
            </a:pPr>
            <a:r>
              <a:rPr lang="en-US" sz="2600" dirty="0">
                <a:solidFill>
                  <a:schemeClr val="lt1"/>
                </a:solidFill>
                <a:latin typeface="Merriweather"/>
                <a:ea typeface="Merriweather"/>
                <a:cs typeface="Merriweather"/>
                <a:sym typeface="Merriweather"/>
              </a:rPr>
              <a:t> Talk about solutions in ways that speak to those concerns</a:t>
            </a:r>
          </a:p>
        </p:txBody>
      </p:sp>
    </p:spTree>
    <p:extLst>
      <p:ext uri="{BB962C8B-B14F-4D97-AF65-F5344CB8AC3E}">
        <p14:creationId xmlns:p14="http://schemas.microsoft.com/office/powerpoint/2010/main" val="32085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
                                            <p:txEl>
                                              <p:pRg st="0" end="0"/>
                                            </p:txEl>
                                          </p:spTgt>
                                        </p:tgtEl>
                                        <p:attrNameLst>
                                          <p:attrName>style.visibility</p:attrName>
                                        </p:attrNameLst>
                                      </p:cBhvr>
                                      <p:to>
                                        <p:strVal val="visible"/>
                                      </p:to>
                                    </p:set>
                                    <p:animEffect transition="in" filter="fade">
                                      <p:cBhvr>
                                        <p:cTn id="7" dur="1000"/>
                                        <p:tgtEl>
                                          <p:spTgt spid="1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1">
                                            <p:txEl>
                                              <p:pRg st="1" end="1"/>
                                            </p:txEl>
                                          </p:spTgt>
                                        </p:tgtEl>
                                        <p:attrNameLst>
                                          <p:attrName>style.visibility</p:attrName>
                                        </p:attrNameLst>
                                      </p:cBhvr>
                                      <p:to>
                                        <p:strVal val="visible"/>
                                      </p:to>
                                    </p:set>
                                    <p:animEffect transition="in" filter="fade">
                                      <p:cBhvr>
                                        <p:cTn id="12" dur="1000"/>
                                        <p:tgtEl>
                                          <p:spTgt spid="10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1">
                                            <p:txEl>
                                              <p:pRg st="2" end="2"/>
                                            </p:txEl>
                                          </p:spTgt>
                                        </p:tgtEl>
                                        <p:attrNameLst>
                                          <p:attrName>style.visibility</p:attrName>
                                        </p:attrNameLst>
                                      </p:cBhvr>
                                      <p:to>
                                        <p:strVal val="visible"/>
                                      </p:to>
                                    </p:set>
                                    <p:animEffect transition="in" filter="fade">
                                      <p:cBhvr>
                                        <p:cTn id="17" dur="1000"/>
                                        <p:tgtEl>
                                          <p:spTgt spid="10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1">
                                            <p:txEl>
                                              <p:pRg st="3" end="3"/>
                                            </p:txEl>
                                          </p:spTgt>
                                        </p:tgtEl>
                                        <p:attrNameLst>
                                          <p:attrName>style.visibility</p:attrName>
                                        </p:attrNameLst>
                                      </p:cBhvr>
                                      <p:to>
                                        <p:strVal val="visible"/>
                                      </p:to>
                                    </p:set>
                                    <p:animEffect transition="in" filter="fade">
                                      <p:cBhvr>
                                        <p:cTn id="22" dur="1000"/>
                                        <p:tgtEl>
                                          <p:spTgt spid="10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1">
                                            <p:txEl>
                                              <p:pRg st="4" end="4"/>
                                            </p:txEl>
                                          </p:spTgt>
                                        </p:tgtEl>
                                        <p:attrNameLst>
                                          <p:attrName>style.visibility</p:attrName>
                                        </p:attrNameLst>
                                      </p:cBhvr>
                                      <p:to>
                                        <p:strVal val="visible"/>
                                      </p:to>
                                    </p:set>
                                    <p:animEffect transition="in" filter="fade">
                                      <p:cBhvr>
                                        <p:cTn id="27" dur="1000"/>
                                        <p:tgtEl>
                                          <p:spTgt spid="10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holding signs&#10;&#10;Description automatically generated">
            <a:extLst>
              <a:ext uri="{FF2B5EF4-FFF2-40B4-BE49-F238E27FC236}">
                <a16:creationId xmlns:a16="http://schemas.microsoft.com/office/drawing/2014/main" id="{96F7DCCF-6036-3C45-AE1D-A88F11561047}"/>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52FE40A6-8A4D-C24C-A078-3D21AD8EFEE8}"/>
              </a:ext>
            </a:extLst>
          </p:cNvPr>
          <p:cNvSpPr txBox="1">
            <a:spLocks/>
          </p:cNvSpPr>
          <p:nvPr/>
        </p:nvSpPr>
        <p:spPr>
          <a:xfrm>
            <a:off x="2599800" y="1983335"/>
            <a:ext cx="6992399" cy="33256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lnSpc>
                <a:spcPct val="120000"/>
              </a:lnSpc>
            </a:pPr>
            <a:r>
              <a:rPr lang="en-US" sz="5400" b="1" i="1">
                <a:solidFill>
                  <a:schemeClr val="bg1"/>
                </a:solidFill>
                <a:latin typeface="Montserrat SemiBold" pitchFamily="2" charset="77"/>
              </a:rPr>
              <a:t>More Ways to Increase Voter Turnout</a:t>
            </a:r>
          </a:p>
        </p:txBody>
      </p:sp>
    </p:spTree>
    <p:extLst>
      <p:ext uri="{BB962C8B-B14F-4D97-AF65-F5344CB8AC3E}">
        <p14:creationId xmlns:p14="http://schemas.microsoft.com/office/powerpoint/2010/main" val="29469672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B732DFD6-AE8B-0446-BFA9-A329332D1127}"/>
              </a:ext>
            </a:extLst>
          </p:cNvPr>
          <p:cNvPicPr>
            <a:picLocks noChangeAspect="1"/>
          </p:cNvPicPr>
          <p:nvPr/>
        </p:nvPicPr>
        <p:blipFill>
          <a:blip r:embed="rId3"/>
          <a:stretch>
            <a:fillRect/>
          </a:stretch>
        </p:blipFill>
        <p:spPr>
          <a:xfrm>
            <a:off x="-977" y="0"/>
            <a:ext cx="12192000" cy="6858000"/>
          </a:xfrm>
          <a:prstGeom prst="rect">
            <a:avLst/>
          </a:prstGeom>
        </p:spPr>
      </p:pic>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1676400" y="194997"/>
            <a:ext cx="10515600" cy="1325563"/>
          </a:xfrm>
        </p:spPr>
        <p:txBody>
          <a:bodyPr>
            <a:normAutofit/>
          </a:bodyPr>
          <a:lstStyle/>
          <a:p>
            <a:r>
              <a:rPr lang="en-US" sz="4000" b="1" i="1">
                <a:latin typeface="Montserrat SemiBold"/>
              </a:rPr>
              <a:t>Host a Voting Study Party</a:t>
            </a:r>
            <a:endParaRPr lang="en-US"/>
          </a:p>
        </p:txBody>
      </p:sp>
      <p:sp>
        <p:nvSpPr>
          <p:cNvPr id="3" name="Content Placeholder 2">
            <a:extLst>
              <a:ext uri="{FF2B5EF4-FFF2-40B4-BE49-F238E27FC236}">
                <a16:creationId xmlns:a16="http://schemas.microsoft.com/office/drawing/2014/main" id="{3691A4BA-35D2-134B-A4C9-31CF6872D9A0}"/>
              </a:ext>
            </a:extLst>
          </p:cNvPr>
          <p:cNvSpPr>
            <a:spLocks noGrp="1"/>
          </p:cNvSpPr>
          <p:nvPr>
            <p:ph idx="1"/>
          </p:nvPr>
        </p:nvSpPr>
        <p:spPr>
          <a:xfrm>
            <a:off x="1840833" y="2172810"/>
            <a:ext cx="6196262" cy="3024832"/>
          </a:xfrm>
        </p:spPr>
        <p:txBody>
          <a:bodyPr vert="horz" lIns="91440" tIns="45720" rIns="91440" bIns="45720" rtlCol="0" anchor="t">
            <a:normAutofit/>
          </a:bodyPr>
          <a:lstStyle/>
          <a:p>
            <a:pPr marL="0" indent="0">
              <a:lnSpc>
                <a:spcPct val="150000"/>
              </a:lnSpc>
              <a:buNone/>
            </a:pPr>
            <a:r>
              <a:rPr lang="en-US">
                <a:latin typeface="Merriweather"/>
              </a:rPr>
              <a:t>Bring people together to learn about what's on their ballot through research and collaborative discussion.</a:t>
            </a:r>
            <a:endParaRPr lang="en-US" sz="3200">
              <a:latin typeface="Merriweather Light" pitchFamily="2" charset="77"/>
            </a:endParaRPr>
          </a:p>
        </p:txBody>
      </p:sp>
      <p:pic>
        <p:nvPicPr>
          <p:cNvPr id="6" name="Picture 5" descr="A picture containing person&#10;&#10;Description automatically generated">
            <a:extLst>
              <a:ext uri="{FF2B5EF4-FFF2-40B4-BE49-F238E27FC236}">
                <a16:creationId xmlns:a16="http://schemas.microsoft.com/office/drawing/2014/main" id="{16823610-2AC7-4DAD-8C31-41C4B0303D46}"/>
              </a:ext>
            </a:extLst>
          </p:cNvPr>
          <p:cNvPicPr>
            <a:picLocks noChangeAspect="1"/>
          </p:cNvPicPr>
          <p:nvPr/>
        </p:nvPicPr>
        <p:blipFill>
          <a:blip r:embed="rId4"/>
          <a:stretch>
            <a:fillRect/>
          </a:stretch>
        </p:blipFill>
        <p:spPr>
          <a:xfrm>
            <a:off x="6934200" y="1356395"/>
            <a:ext cx="5501605" cy="5501605"/>
          </a:xfrm>
          <a:prstGeom prst="rect">
            <a:avLst/>
          </a:prstGeom>
        </p:spPr>
      </p:pic>
    </p:spTree>
    <p:extLst>
      <p:ext uri="{BB962C8B-B14F-4D97-AF65-F5344CB8AC3E}">
        <p14:creationId xmlns:p14="http://schemas.microsoft.com/office/powerpoint/2010/main" val="732851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4"/>
          <p:cNvSpPr/>
          <p:nvPr/>
        </p:nvSpPr>
        <p:spPr>
          <a:xfrm>
            <a:off x="0" y="0"/>
            <a:ext cx="12192000" cy="6858000"/>
          </a:xfrm>
          <a:prstGeom prst="rect">
            <a:avLst/>
          </a:prstGeom>
          <a:solidFill>
            <a:schemeClr val="accent1"/>
          </a:solidFill>
          <a:ln w="12700" cap="flat" cmpd="sng">
            <a:solidFill>
              <a:srgbClr val="12153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7879D0"/>
              </a:solidFill>
              <a:latin typeface="Calibri"/>
              <a:ea typeface="Calibri"/>
              <a:cs typeface="Calibri"/>
              <a:sym typeface="Calibri"/>
            </a:endParaRPr>
          </a:p>
        </p:txBody>
      </p:sp>
      <p:pic>
        <p:nvPicPr>
          <p:cNvPr id="99" name="Google Shape;99;p14"/>
          <p:cNvPicPr preferRelativeResize="0"/>
          <p:nvPr/>
        </p:nvPicPr>
        <p:blipFill>
          <a:blip r:embed="rId3">
            <a:alphaModFix/>
          </a:blip>
          <a:stretch>
            <a:fillRect/>
          </a:stretch>
        </p:blipFill>
        <p:spPr>
          <a:xfrm>
            <a:off x="0" y="0"/>
            <a:ext cx="12192000" cy="6858000"/>
          </a:xfrm>
          <a:prstGeom prst="rect">
            <a:avLst/>
          </a:prstGeom>
          <a:noFill/>
          <a:ln w="12700" cap="flat" cmpd="sng">
            <a:solidFill>
              <a:srgbClr val="121538"/>
            </a:solidFill>
            <a:prstDash val="solid"/>
            <a:miter lim="8000"/>
            <a:headEnd type="none" w="sm" len="sm"/>
            <a:tailEnd type="none" w="sm" len="sm"/>
          </a:ln>
        </p:spPr>
      </p:pic>
      <p:sp>
        <p:nvSpPr>
          <p:cNvPr id="100" name="Google Shape;100;p14"/>
          <p:cNvSpPr txBox="1">
            <a:spLocks noGrp="1"/>
          </p:cNvSpPr>
          <p:nvPr>
            <p:ph type="title"/>
          </p:nvPr>
        </p:nvSpPr>
        <p:spPr>
          <a:xfrm>
            <a:off x="838200" y="687497"/>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5"/>
              </a:buClr>
              <a:buSzPts val="4400"/>
              <a:buFont typeface="Montserrat"/>
              <a:buNone/>
            </a:pPr>
            <a:r>
              <a:rPr lang="en-US" b="1" i="1">
                <a:solidFill>
                  <a:schemeClr val="accent5"/>
                </a:solidFill>
                <a:latin typeface="Montserrat"/>
                <a:ea typeface="Montserrat"/>
                <a:cs typeface="Montserrat"/>
                <a:sym typeface="Montserrat"/>
              </a:rPr>
              <a:t>Customize Your Agenda</a:t>
            </a:r>
            <a:endParaRPr b="1" i="1">
              <a:solidFill>
                <a:schemeClr val="lt1"/>
              </a:solidFill>
              <a:latin typeface="Montserrat SemiBold"/>
              <a:ea typeface="Montserrat SemiBold"/>
              <a:cs typeface="Montserrat SemiBold"/>
              <a:sym typeface="Montserrat SemiBold"/>
            </a:endParaRPr>
          </a:p>
        </p:txBody>
      </p:sp>
      <p:sp>
        <p:nvSpPr>
          <p:cNvPr id="101" name="Google Shape;101;p14"/>
          <p:cNvSpPr txBox="1"/>
          <p:nvPr/>
        </p:nvSpPr>
        <p:spPr>
          <a:xfrm>
            <a:off x="1849500" y="2257450"/>
            <a:ext cx="8493000" cy="3826658"/>
          </a:xfrm>
          <a:prstGeom prst="rect">
            <a:avLst/>
          </a:prstGeom>
          <a:noFill/>
          <a:ln>
            <a:noFill/>
          </a:ln>
        </p:spPr>
        <p:txBody>
          <a:bodyPr spcFirstLastPara="1" wrap="square" lIns="91425" tIns="91425" rIns="91425" bIns="91425" anchor="t" anchorCtr="0">
            <a:spAutoFit/>
          </a:bodyPr>
          <a:lstStyle/>
          <a:p>
            <a:pPr marL="228600" lvl="0" indent="-241300" algn="l" rtl="0">
              <a:lnSpc>
                <a:spcPct val="150000"/>
              </a:lnSpc>
              <a:spcBef>
                <a:spcPts val="1000"/>
              </a:spcBef>
              <a:spcAft>
                <a:spcPts val="0"/>
              </a:spcAft>
              <a:buClr>
                <a:schemeClr val="lt1"/>
              </a:buClr>
              <a:buSzPts val="2600"/>
              <a:buChar char="❖"/>
            </a:pPr>
            <a:r>
              <a:rPr lang="en-US" sz="2600">
                <a:solidFill>
                  <a:schemeClr val="lt1"/>
                </a:solidFill>
                <a:latin typeface="Merriweather"/>
                <a:ea typeface="Merriweather"/>
                <a:cs typeface="Merriweather"/>
                <a:sym typeface="Merriweather"/>
              </a:rPr>
              <a:t> Science and Democracy</a:t>
            </a:r>
          </a:p>
          <a:p>
            <a:pPr marL="228600" lvl="0" indent="-241300" algn="l" rtl="0">
              <a:lnSpc>
                <a:spcPct val="150000"/>
              </a:lnSpc>
              <a:spcBef>
                <a:spcPts val="1000"/>
              </a:spcBef>
              <a:spcAft>
                <a:spcPts val="0"/>
              </a:spcAft>
              <a:buClr>
                <a:schemeClr val="lt1"/>
              </a:buClr>
              <a:buSzPts val="2600"/>
              <a:buChar char="❖"/>
            </a:pPr>
            <a:r>
              <a:rPr lang="en-US" sz="2600">
                <a:solidFill>
                  <a:schemeClr val="lt1"/>
                </a:solidFill>
                <a:latin typeface="Merriweather"/>
                <a:ea typeface="Merriweather"/>
                <a:cs typeface="Merriweather"/>
                <a:sym typeface="Merriweather"/>
              </a:rPr>
              <a:t> How to Register to Vote</a:t>
            </a:r>
          </a:p>
          <a:p>
            <a:pPr marL="228600" lvl="0" indent="-241300" algn="l" rtl="0">
              <a:lnSpc>
                <a:spcPct val="150000"/>
              </a:lnSpc>
              <a:spcBef>
                <a:spcPts val="1000"/>
              </a:spcBef>
              <a:spcAft>
                <a:spcPts val="0"/>
              </a:spcAft>
              <a:buClr>
                <a:schemeClr val="lt1"/>
              </a:buClr>
              <a:buSzPts val="2600"/>
              <a:buChar char="❖"/>
            </a:pPr>
            <a:r>
              <a:rPr lang="en-US" sz="2600">
                <a:solidFill>
                  <a:schemeClr val="lt1"/>
                </a:solidFill>
                <a:latin typeface="Merriweather"/>
                <a:ea typeface="Merriweather"/>
                <a:cs typeface="Merriweather"/>
                <a:sym typeface="Merriweather"/>
              </a:rPr>
              <a:t> Voter Mobilization</a:t>
            </a:r>
          </a:p>
          <a:p>
            <a:pPr marL="228600" lvl="0" indent="-241300" algn="l" rtl="0">
              <a:lnSpc>
                <a:spcPct val="150000"/>
              </a:lnSpc>
              <a:spcBef>
                <a:spcPts val="1000"/>
              </a:spcBef>
              <a:spcAft>
                <a:spcPts val="0"/>
              </a:spcAft>
              <a:buClr>
                <a:schemeClr val="lt1"/>
              </a:buClr>
              <a:buSzPts val="2600"/>
              <a:buChar char="❖"/>
            </a:pPr>
            <a:r>
              <a:rPr lang="en-US" sz="2600">
                <a:solidFill>
                  <a:schemeClr val="lt1"/>
                </a:solidFill>
                <a:latin typeface="Merriweather"/>
                <a:ea typeface="Merriweather"/>
                <a:cs typeface="Merriweather"/>
                <a:sym typeface="Merriweather"/>
              </a:rPr>
              <a:t> Voter Suppression and Disinformation</a:t>
            </a:r>
          </a:p>
          <a:p>
            <a:pPr marL="228600" lvl="0" indent="-241300" algn="l" rtl="0">
              <a:lnSpc>
                <a:spcPct val="150000"/>
              </a:lnSpc>
              <a:spcBef>
                <a:spcPts val="1000"/>
              </a:spcBef>
              <a:spcAft>
                <a:spcPts val="0"/>
              </a:spcAft>
              <a:buClr>
                <a:schemeClr val="lt1"/>
              </a:buClr>
              <a:buSzPts val="2600"/>
              <a:buChar char="❖"/>
            </a:pPr>
            <a:endParaRPr sz="2600">
              <a:solidFill>
                <a:schemeClr val="lt1"/>
              </a:solidFill>
              <a:latin typeface="Merriweather"/>
              <a:ea typeface="Merriweather"/>
              <a:cs typeface="Merriweather"/>
              <a:sym typeface="Merriweather"/>
            </a:endParaRPr>
          </a:p>
        </p:txBody>
      </p:sp>
    </p:spTree>
    <p:extLst>
      <p:ext uri="{BB962C8B-B14F-4D97-AF65-F5344CB8AC3E}">
        <p14:creationId xmlns:p14="http://schemas.microsoft.com/office/powerpoint/2010/main" val="130333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
                                            <p:txEl>
                                              <p:pRg st="0" end="0"/>
                                            </p:txEl>
                                          </p:spTgt>
                                        </p:tgtEl>
                                        <p:attrNameLst>
                                          <p:attrName>style.visibility</p:attrName>
                                        </p:attrNameLst>
                                      </p:cBhvr>
                                      <p:to>
                                        <p:strVal val="visible"/>
                                      </p:to>
                                    </p:set>
                                    <p:animEffect transition="in" filter="fade">
                                      <p:cBhvr>
                                        <p:cTn id="7" dur="1000"/>
                                        <p:tgtEl>
                                          <p:spTgt spid="1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1">
                                            <p:txEl>
                                              <p:pRg st="1" end="1"/>
                                            </p:txEl>
                                          </p:spTgt>
                                        </p:tgtEl>
                                        <p:attrNameLst>
                                          <p:attrName>style.visibility</p:attrName>
                                        </p:attrNameLst>
                                      </p:cBhvr>
                                      <p:to>
                                        <p:strVal val="visible"/>
                                      </p:to>
                                    </p:set>
                                    <p:animEffect transition="in" filter="fade">
                                      <p:cBhvr>
                                        <p:cTn id="12" dur="1000"/>
                                        <p:tgtEl>
                                          <p:spTgt spid="10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1">
                                            <p:txEl>
                                              <p:pRg st="2" end="2"/>
                                            </p:txEl>
                                          </p:spTgt>
                                        </p:tgtEl>
                                        <p:attrNameLst>
                                          <p:attrName>style.visibility</p:attrName>
                                        </p:attrNameLst>
                                      </p:cBhvr>
                                      <p:to>
                                        <p:strVal val="visible"/>
                                      </p:to>
                                    </p:set>
                                    <p:animEffect transition="in" filter="fade">
                                      <p:cBhvr>
                                        <p:cTn id="17" dur="1000"/>
                                        <p:tgtEl>
                                          <p:spTgt spid="10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1">
                                            <p:txEl>
                                              <p:pRg st="3" end="3"/>
                                            </p:txEl>
                                          </p:spTgt>
                                        </p:tgtEl>
                                        <p:attrNameLst>
                                          <p:attrName>style.visibility</p:attrName>
                                        </p:attrNameLst>
                                      </p:cBhvr>
                                      <p:to>
                                        <p:strVal val="visible"/>
                                      </p:to>
                                    </p:set>
                                    <p:animEffect transition="in" filter="fade">
                                      <p:cBhvr>
                                        <p:cTn id="22" dur="1000"/>
                                        <p:tgtEl>
                                          <p:spTgt spid="10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B732DFD6-AE8B-0446-BFA9-A329332D1127}"/>
              </a:ext>
            </a:extLst>
          </p:cNvPr>
          <p:cNvPicPr>
            <a:picLocks noChangeAspect="1"/>
          </p:cNvPicPr>
          <p:nvPr/>
        </p:nvPicPr>
        <p:blipFill>
          <a:blip r:embed="rId3"/>
          <a:stretch>
            <a:fillRect/>
          </a:stretch>
        </p:blipFill>
        <p:spPr>
          <a:xfrm>
            <a:off x="-977" y="0"/>
            <a:ext cx="12192000" cy="6858000"/>
          </a:xfrm>
          <a:prstGeom prst="rect">
            <a:avLst/>
          </a:prstGeom>
        </p:spPr>
      </p:pic>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1676400" y="194997"/>
            <a:ext cx="10515600" cy="1325563"/>
          </a:xfrm>
        </p:spPr>
        <p:txBody>
          <a:bodyPr/>
          <a:lstStyle/>
          <a:p>
            <a:r>
              <a:rPr lang="en-US" b="1" i="1">
                <a:latin typeface="Montserrat SemiBold" pitchFamily="2" charset="77"/>
              </a:rPr>
              <a:t>Be a Poll Worker</a:t>
            </a:r>
          </a:p>
        </p:txBody>
      </p:sp>
      <p:sp>
        <p:nvSpPr>
          <p:cNvPr id="3" name="Content Placeholder 2">
            <a:extLst>
              <a:ext uri="{FF2B5EF4-FFF2-40B4-BE49-F238E27FC236}">
                <a16:creationId xmlns:a16="http://schemas.microsoft.com/office/drawing/2014/main" id="{3691A4BA-35D2-134B-A4C9-31CF6872D9A0}"/>
              </a:ext>
            </a:extLst>
          </p:cNvPr>
          <p:cNvSpPr>
            <a:spLocks noGrp="1"/>
          </p:cNvSpPr>
          <p:nvPr>
            <p:ph idx="1"/>
          </p:nvPr>
        </p:nvSpPr>
        <p:spPr>
          <a:xfrm>
            <a:off x="2004646" y="1979122"/>
            <a:ext cx="9038493" cy="3378323"/>
          </a:xfrm>
        </p:spPr>
        <p:txBody>
          <a:bodyPr>
            <a:normAutofit/>
          </a:bodyPr>
          <a:lstStyle/>
          <a:p>
            <a:pPr marL="0" indent="0" fontAlgn="base">
              <a:lnSpc>
                <a:spcPct val="160000"/>
              </a:lnSpc>
              <a:buNone/>
            </a:pPr>
            <a:r>
              <a:rPr lang="en-US">
                <a:latin typeface="Merriweather" pitchFamily="2" charset="77"/>
              </a:rPr>
              <a:t>Poll workers receive training (and sometimes paid compensation) to staff our elections and keep our democracy running smoothly. </a:t>
            </a:r>
          </a:p>
        </p:txBody>
      </p:sp>
    </p:spTree>
    <p:extLst>
      <p:ext uri="{BB962C8B-B14F-4D97-AF65-F5344CB8AC3E}">
        <p14:creationId xmlns:p14="http://schemas.microsoft.com/office/powerpoint/2010/main" val="4103051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B732DFD6-AE8B-0446-BFA9-A329332D1127}"/>
              </a:ext>
            </a:extLst>
          </p:cNvPr>
          <p:cNvPicPr>
            <a:picLocks noChangeAspect="1"/>
          </p:cNvPicPr>
          <p:nvPr/>
        </p:nvPicPr>
        <p:blipFill>
          <a:blip r:embed="rId3"/>
          <a:stretch>
            <a:fillRect/>
          </a:stretch>
        </p:blipFill>
        <p:spPr>
          <a:xfrm>
            <a:off x="-977" y="0"/>
            <a:ext cx="12192000" cy="6858000"/>
          </a:xfrm>
          <a:prstGeom prst="rect">
            <a:avLst/>
          </a:prstGeom>
        </p:spPr>
      </p:pic>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1676400" y="194997"/>
            <a:ext cx="10515600" cy="1325563"/>
          </a:xfrm>
        </p:spPr>
        <p:txBody>
          <a:bodyPr>
            <a:normAutofit/>
          </a:bodyPr>
          <a:lstStyle/>
          <a:p>
            <a:pPr algn="ctr"/>
            <a:r>
              <a:rPr lang="en-US" sz="4000" b="1" i="1">
                <a:latin typeface="Montserrat SemiBold"/>
              </a:rPr>
              <a:t>Write Letters to Encourage Turnout</a:t>
            </a:r>
            <a:endParaRPr lang="en-US">
              <a:cs typeface="Calibri Light" panose="020F0302020204030204"/>
            </a:endParaRPr>
          </a:p>
        </p:txBody>
      </p:sp>
      <p:sp>
        <p:nvSpPr>
          <p:cNvPr id="3" name="Content Placeholder 2">
            <a:extLst>
              <a:ext uri="{FF2B5EF4-FFF2-40B4-BE49-F238E27FC236}">
                <a16:creationId xmlns:a16="http://schemas.microsoft.com/office/drawing/2014/main" id="{3691A4BA-35D2-134B-A4C9-31CF6872D9A0}"/>
              </a:ext>
            </a:extLst>
          </p:cNvPr>
          <p:cNvSpPr>
            <a:spLocks noGrp="1"/>
          </p:cNvSpPr>
          <p:nvPr>
            <p:ph idx="1"/>
          </p:nvPr>
        </p:nvSpPr>
        <p:spPr>
          <a:xfrm>
            <a:off x="1564937" y="1297276"/>
            <a:ext cx="8101454" cy="5286908"/>
          </a:xfrm>
        </p:spPr>
        <p:txBody>
          <a:bodyPr vert="horz" lIns="91440" tIns="45720" rIns="91440" bIns="45720" rtlCol="0" anchor="t">
            <a:noAutofit/>
          </a:bodyPr>
          <a:lstStyle/>
          <a:p>
            <a:pPr marL="0" indent="0" algn="ctr">
              <a:lnSpc>
                <a:spcPct val="150000"/>
              </a:lnSpc>
              <a:buNone/>
            </a:pPr>
            <a:endParaRPr lang="en-US" sz="2400">
              <a:latin typeface="Merriweather"/>
              <a:ea typeface="+mn-lt"/>
              <a:cs typeface="+mn-lt"/>
            </a:endParaRPr>
          </a:p>
          <a:p>
            <a:pPr marL="0" indent="0" algn="ctr">
              <a:lnSpc>
                <a:spcPct val="150000"/>
              </a:lnSpc>
              <a:buNone/>
            </a:pPr>
            <a:r>
              <a:rPr lang="en-US" sz="2400">
                <a:latin typeface="Merriweather"/>
                <a:ea typeface="+mn-lt"/>
                <a:cs typeface="+mn-lt"/>
              </a:rPr>
              <a:t>Personalized, handwritten, nonpartisan letters to voters can be an effective way to increase voter turnout and strengthen our democracy</a:t>
            </a:r>
          </a:p>
        </p:txBody>
      </p:sp>
      <p:pic>
        <p:nvPicPr>
          <p:cNvPr id="4" name="Picture 3" descr="A picture containing person&#10;&#10;Description automatically generated">
            <a:extLst>
              <a:ext uri="{FF2B5EF4-FFF2-40B4-BE49-F238E27FC236}">
                <a16:creationId xmlns:a16="http://schemas.microsoft.com/office/drawing/2014/main" id="{588A132E-3D01-F9A5-720E-F3358AAD1B2F}"/>
              </a:ext>
            </a:extLst>
          </p:cNvPr>
          <p:cNvPicPr>
            <a:picLocks noChangeAspect="1"/>
          </p:cNvPicPr>
          <p:nvPr/>
        </p:nvPicPr>
        <p:blipFill>
          <a:blip r:embed="rId4"/>
          <a:stretch>
            <a:fillRect/>
          </a:stretch>
        </p:blipFill>
        <p:spPr>
          <a:xfrm rot="10800000" flipV="1">
            <a:off x="8298482" y="3130658"/>
            <a:ext cx="3727342" cy="3727342"/>
          </a:xfrm>
          <a:prstGeom prst="rect">
            <a:avLst/>
          </a:prstGeom>
        </p:spPr>
      </p:pic>
    </p:spTree>
    <p:extLst>
      <p:ext uri="{BB962C8B-B14F-4D97-AF65-F5344CB8AC3E}">
        <p14:creationId xmlns:p14="http://schemas.microsoft.com/office/powerpoint/2010/main" val="24388335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gn in front of a building&#10;&#10;Description automatically generated with medium confidence">
            <a:extLst>
              <a:ext uri="{FF2B5EF4-FFF2-40B4-BE49-F238E27FC236}">
                <a16:creationId xmlns:a16="http://schemas.microsoft.com/office/drawing/2014/main" id="{CF379816-05DD-4C5D-9DC5-127E7504A3F3}"/>
              </a:ext>
            </a:extLst>
          </p:cNvPr>
          <p:cNvPicPr>
            <a:picLocks noChangeAspect="1"/>
          </p:cNvPicPr>
          <p:nvPr/>
        </p:nvPicPr>
        <p:blipFill>
          <a:blip r:embed="rId3"/>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A88282C4-C634-4F2E-8FAB-C64980CAE2B2}"/>
              </a:ext>
            </a:extLst>
          </p:cNvPr>
          <p:cNvSpPr txBox="1">
            <a:spLocks/>
          </p:cNvSpPr>
          <p:nvPr/>
        </p:nvSpPr>
        <p:spPr>
          <a:xfrm>
            <a:off x="1904353" y="2439845"/>
            <a:ext cx="9202180" cy="197831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i="1">
                <a:solidFill>
                  <a:schemeClr val="bg1"/>
                </a:solidFill>
                <a:latin typeface="Montserrat SemiBold" pitchFamily="2" charset="77"/>
              </a:rPr>
              <a:t>Voter Suppression and Disinformation </a:t>
            </a:r>
          </a:p>
        </p:txBody>
      </p:sp>
    </p:spTree>
    <p:extLst>
      <p:ext uri="{BB962C8B-B14F-4D97-AF65-F5344CB8AC3E}">
        <p14:creationId xmlns:p14="http://schemas.microsoft.com/office/powerpoint/2010/main" val="4149803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B732DFD6-AE8B-0446-BFA9-A329332D1127}"/>
              </a:ext>
            </a:extLst>
          </p:cNvPr>
          <p:cNvPicPr>
            <a:picLocks noChangeAspect="1"/>
          </p:cNvPicPr>
          <p:nvPr/>
        </p:nvPicPr>
        <p:blipFill>
          <a:blip r:embed="rId3"/>
          <a:stretch>
            <a:fillRect/>
          </a:stretch>
        </p:blipFill>
        <p:spPr>
          <a:xfrm>
            <a:off x="-977" y="0"/>
            <a:ext cx="12192000" cy="6858000"/>
          </a:xfrm>
          <a:prstGeom prst="rect">
            <a:avLst/>
          </a:prstGeom>
        </p:spPr>
      </p:pic>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1676400" y="194997"/>
            <a:ext cx="10515600" cy="1325563"/>
          </a:xfrm>
        </p:spPr>
        <p:txBody>
          <a:bodyPr>
            <a:normAutofit/>
          </a:bodyPr>
          <a:lstStyle/>
          <a:p>
            <a:r>
              <a:rPr lang="en-US" sz="3600" b="1" i="1">
                <a:latin typeface="Montserrat SemiBold" pitchFamily="2" charset="77"/>
              </a:rPr>
              <a:t>Voter Suppression and Disinformation</a:t>
            </a:r>
          </a:p>
        </p:txBody>
      </p:sp>
      <p:sp>
        <p:nvSpPr>
          <p:cNvPr id="4" name="Google Shape;338;p41">
            <a:extLst>
              <a:ext uri="{FF2B5EF4-FFF2-40B4-BE49-F238E27FC236}">
                <a16:creationId xmlns:a16="http://schemas.microsoft.com/office/drawing/2014/main" id="{D0A10B0B-4903-E2C4-56B5-D945A7D6FABA}"/>
              </a:ext>
            </a:extLst>
          </p:cNvPr>
          <p:cNvSpPr txBox="1">
            <a:spLocks/>
          </p:cNvSpPr>
          <p:nvPr/>
        </p:nvSpPr>
        <p:spPr>
          <a:xfrm>
            <a:off x="1676400" y="1613517"/>
            <a:ext cx="9879251" cy="4489200"/>
          </a:xfrm>
          <a:prstGeom prst="rect">
            <a:avLst/>
          </a:prstGeom>
          <a:noFill/>
          <a:ln>
            <a:noFill/>
          </a:ln>
        </p:spPr>
        <p:txBody>
          <a:bodyPr spcFirstLastPara="1" vert="horz" wrap="square" lIns="91425" tIns="45700" rIns="91425" bIns="45700" rtlCol="0" anchor="t" anchorCtr="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SzPts val="2400"/>
              <a:buFont typeface="Merriweather"/>
              <a:buChar char="❖"/>
            </a:pPr>
            <a:r>
              <a:rPr lang="en-US" sz="2400">
                <a:latin typeface="Merriweather"/>
                <a:ea typeface="Merriweather"/>
                <a:cs typeface="Merriweather"/>
                <a:sym typeface="Merriweather"/>
              </a:rPr>
              <a:t> </a:t>
            </a:r>
            <a:r>
              <a:rPr lang="en-US" sz="2400">
                <a:latin typeface="Merriweather" pitchFamily="2" charset="77"/>
              </a:rPr>
              <a:t>Bad actors use disinformation to suppress voter participation and turnout. Disinformation increases as elections get closer</a:t>
            </a:r>
            <a:endParaRPr lang="en-US" sz="2000">
              <a:latin typeface="Merriweather"/>
              <a:ea typeface="Merriweather"/>
              <a:cs typeface="Merriweather"/>
              <a:sym typeface="Merriweather"/>
            </a:endParaRPr>
          </a:p>
          <a:p>
            <a:pPr>
              <a:lnSpc>
                <a:spcPct val="150000"/>
              </a:lnSpc>
              <a:buSzPts val="2400"/>
              <a:buFont typeface="Merriweather"/>
              <a:buChar char="❖"/>
            </a:pPr>
            <a:r>
              <a:rPr lang="en-US" sz="2400">
                <a:latin typeface="Merriweather"/>
                <a:ea typeface="Merriweather"/>
                <a:cs typeface="Merriweather"/>
                <a:sym typeface="Merriweather"/>
              </a:rPr>
              <a:t> </a:t>
            </a:r>
            <a:r>
              <a:rPr lang="en-US" sz="2400">
                <a:latin typeface="Merriweather" pitchFamily="2" charset="77"/>
              </a:rPr>
              <a:t>Bad actors often specifically target Black, Indigenous, and other communities of color to keep them away from the polls.</a:t>
            </a:r>
          </a:p>
          <a:p>
            <a:pPr>
              <a:lnSpc>
                <a:spcPct val="150000"/>
              </a:lnSpc>
              <a:buSzPts val="2400"/>
              <a:buFont typeface="Merriweather"/>
              <a:buChar char="❖"/>
            </a:pPr>
            <a:r>
              <a:rPr lang="en-US" sz="2400">
                <a:latin typeface="Merriweather" pitchFamily="2" charset="77"/>
              </a:rPr>
              <a:t> Disinformation is often specifically designed to intim­id­ate voters with false reports of law enforce­ment pres­ence, immig­ra­tion enforce­ment actions, or elec­tion monit­or­ing by armed indi­vidu­als. </a:t>
            </a:r>
          </a:p>
          <a:p>
            <a:pPr lvl="1">
              <a:lnSpc>
                <a:spcPct val="150000"/>
              </a:lnSpc>
              <a:buSzPts val="2400"/>
              <a:buFont typeface="Merriweather"/>
              <a:buChar char="❖"/>
            </a:pPr>
            <a:endParaRPr lang="en-US" sz="2000">
              <a:latin typeface="Merriweather"/>
              <a:ea typeface="Merriweather"/>
              <a:cs typeface="Merriweather"/>
              <a:sym typeface="Merriweather"/>
            </a:endParaRPr>
          </a:p>
        </p:txBody>
      </p:sp>
    </p:spTree>
    <p:extLst>
      <p:ext uri="{BB962C8B-B14F-4D97-AF65-F5344CB8AC3E}">
        <p14:creationId xmlns:p14="http://schemas.microsoft.com/office/powerpoint/2010/main" val="282517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B732DFD6-AE8B-0446-BFA9-A329332D1127}"/>
              </a:ext>
            </a:extLst>
          </p:cNvPr>
          <p:cNvPicPr>
            <a:picLocks noChangeAspect="1"/>
          </p:cNvPicPr>
          <p:nvPr/>
        </p:nvPicPr>
        <p:blipFill>
          <a:blip r:embed="rId3"/>
          <a:stretch>
            <a:fillRect/>
          </a:stretch>
        </p:blipFill>
        <p:spPr>
          <a:xfrm>
            <a:off x="-977" y="0"/>
            <a:ext cx="12192000" cy="6858000"/>
          </a:xfrm>
          <a:prstGeom prst="rect">
            <a:avLst/>
          </a:prstGeom>
        </p:spPr>
      </p:pic>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2540000" y="334697"/>
            <a:ext cx="8775700" cy="1824303"/>
          </a:xfrm>
        </p:spPr>
        <p:txBody>
          <a:bodyPr>
            <a:normAutofit/>
          </a:bodyPr>
          <a:lstStyle/>
          <a:p>
            <a:r>
              <a:rPr lang="en-US" b="1" i="1">
                <a:latin typeface="Montserrat SemiBold" pitchFamily="2" charset="77"/>
              </a:rPr>
              <a:t>What are the Consequences of Voter Suppression?</a:t>
            </a:r>
          </a:p>
        </p:txBody>
      </p:sp>
      <p:sp>
        <p:nvSpPr>
          <p:cNvPr id="3" name="Content Placeholder 2">
            <a:extLst>
              <a:ext uri="{FF2B5EF4-FFF2-40B4-BE49-F238E27FC236}">
                <a16:creationId xmlns:a16="http://schemas.microsoft.com/office/drawing/2014/main" id="{3691A4BA-35D2-134B-A4C9-31CF6872D9A0}"/>
              </a:ext>
            </a:extLst>
          </p:cNvPr>
          <p:cNvSpPr>
            <a:spLocks noGrp="1"/>
          </p:cNvSpPr>
          <p:nvPr>
            <p:ph idx="1"/>
          </p:nvPr>
        </p:nvSpPr>
        <p:spPr>
          <a:xfrm>
            <a:off x="1880559" y="2743200"/>
            <a:ext cx="9609826" cy="3428999"/>
          </a:xfrm>
        </p:spPr>
        <p:txBody>
          <a:bodyPr>
            <a:noAutofit/>
          </a:bodyPr>
          <a:lstStyle/>
          <a:p>
            <a:pPr marL="0" indent="0" fontAlgn="base">
              <a:lnSpc>
                <a:spcPct val="150000"/>
              </a:lnSpc>
              <a:buNone/>
            </a:pPr>
            <a:r>
              <a:rPr lang="en-US" sz="3200">
                <a:latin typeface="Merriweather" pitchFamily="2" charset="77"/>
              </a:rPr>
              <a:t>Worse public health and safety outcomes, weaker environmental protections, and racist and inequitable policies.</a:t>
            </a:r>
            <a:endParaRPr lang="en-US" sz="3600"/>
          </a:p>
        </p:txBody>
      </p:sp>
    </p:spTree>
    <p:extLst>
      <p:ext uri="{BB962C8B-B14F-4D97-AF65-F5344CB8AC3E}">
        <p14:creationId xmlns:p14="http://schemas.microsoft.com/office/powerpoint/2010/main" val="31359390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B732DFD6-AE8B-0446-BFA9-A329332D1127}"/>
              </a:ext>
            </a:extLst>
          </p:cNvPr>
          <p:cNvPicPr>
            <a:picLocks noChangeAspect="1"/>
          </p:cNvPicPr>
          <p:nvPr/>
        </p:nvPicPr>
        <p:blipFill>
          <a:blip r:embed="rId3"/>
          <a:stretch>
            <a:fillRect/>
          </a:stretch>
        </p:blipFill>
        <p:spPr>
          <a:xfrm>
            <a:off x="-977" y="0"/>
            <a:ext cx="12192000" cy="6858000"/>
          </a:xfrm>
          <a:prstGeom prst="rect">
            <a:avLst/>
          </a:prstGeom>
        </p:spPr>
      </p:pic>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1676400" y="194997"/>
            <a:ext cx="10515600" cy="1325563"/>
          </a:xfrm>
        </p:spPr>
        <p:txBody>
          <a:bodyPr>
            <a:normAutofit/>
          </a:bodyPr>
          <a:lstStyle/>
          <a:p>
            <a:r>
              <a:rPr lang="en-US" sz="3600" b="1" i="1">
                <a:latin typeface="Montserrat SemiBold" pitchFamily="2" charset="77"/>
              </a:rPr>
              <a:t>Voter Suppression and Disinformation: </a:t>
            </a:r>
            <a:r>
              <a:rPr lang="en-US" sz="3600" b="1" i="1">
                <a:solidFill>
                  <a:schemeClr val="accent6"/>
                </a:solidFill>
                <a:latin typeface="Montserrat SemiBold" pitchFamily="2" charset="77"/>
              </a:rPr>
              <a:t>What You Can Do About It</a:t>
            </a:r>
          </a:p>
        </p:txBody>
      </p:sp>
      <p:sp>
        <p:nvSpPr>
          <p:cNvPr id="3" name="Content Placeholder 2">
            <a:extLst>
              <a:ext uri="{FF2B5EF4-FFF2-40B4-BE49-F238E27FC236}">
                <a16:creationId xmlns:a16="http://schemas.microsoft.com/office/drawing/2014/main" id="{3691A4BA-35D2-134B-A4C9-31CF6872D9A0}"/>
              </a:ext>
            </a:extLst>
          </p:cNvPr>
          <p:cNvSpPr>
            <a:spLocks noGrp="1"/>
          </p:cNvSpPr>
          <p:nvPr>
            <p:ph idx="1"/>
          </p:nvPr>
        </p:nvSpPr>
        <p:spPr>
          <a:xfrm>
            <a:off x="2095018" y="1931458"/>
            <a:ext cx="9652482" cy="4211712"/>
          </a:xfrm>
        </p:spPr>
        <p:txBody>
          <a:bodyPr vert="horz" lIns="91440" tIns="45720" rIns="91440" bIns="45720" rtlCol="0" anchor="t">
            <a:noAutofit/>
          </a:bodyPr>
          <a:lstStyle/>
          <a:p>
            <a:pPr fontAlgn="base">
              <a:lnSpc>
                <a:spcPct val="150000"/>
              </a:lnSpc>
            </a:pPr>
            <a:r>
              <a:rPr lang="en-US" sz="2400" dirty="0">
                <a:latin typeface="Merriweather"/>
              </a:rPr>
              <a:t>Inoculate others </a:t>
            </a:r>
            <a:r>
              <a:rPr lang="en-US" sz="2400" i="1" dirty="0">
                <a:latin typeface="Merriweather"/>
              </a:rPr>
              <a:t>before </a:t>
            </a:r>
            <a:r>
              <a:rPr lang="en-US" sz="2400" dirty="0">
                <a:latin typeface="Merriweather"/>
              </a:rPr>
              <a:t>disinformation spreads</a:t>
            </a:r>
          </a:p>
          <a:p>
            <a:pPr fontAlgn="base">
              <a:lnSpc>
                <a:spcPct val="150000"/>
              </a:lnSpc>
            </a:pPr>
            <a:r>
              <a:rPr lang="en-US" sz="2400" dirty="0">
                <a:latin typeface="Merriweather"/>
              </a:rPr>
              <a:t>Regularly amplify correct information and trustworthy sources of information </a:t>
            </a:r>
          </a:p>
          <a:p>
            <a:pPr fontAlgn="base">
              <a:lnSpc>
                <a:spcPct val="150000"/>
              </a:lnSpc>
            </a:pPr>
            <a:r>
              <a:rPr lang="en-US" sz="2400" dirty="0">
                <a:latin typeface="Merriweather"/>
              </a:rPr>
              <a:t>DO </a:t>
            </a:r>
            <a:r>
              <a:rPr lang="en-US" sz="2400" i="1" dirty="0">
                <a:latin typeface="Merriweather"/>
              </a:rPr>
              <a:t>NOT </a:t>
            </a:r>
            <a:r>
              <a:rPr lang="en-US" sz="2400" dirty="0">
                <a:latin typeface="Merriweather"/>
              </a:rPr>
              <a:t>AMPLIFY, SHARE, OR PROMOTE DISINFORMATION</a:t>
            </a:r>
          </a:p>
          <a:p>
            <a:pPr fontAlgn="base">
              <a:lnSpc>
                <a:spcPct val="150000"/>
              </a:lnSpc>
            </a:pPr>
            <a:r>
              <a:rPr lang="en-US" sz="2400" dirty="0">
                <a:latin typeface="Merriweather"/>
              </a:rPr>
              <a:t>Report disinformation when you see it:</a:t>
            </a:r>
          </a:p>
          <a:p>
            <a:pPr lvl="1" fontAlgn="base">
              <a:lnSpc>
                <a:spcPct val="150000"/>
              </a:lnSpc>
            </a:pPr>
            <a:r>
              <a:rPr lang="en-US" sz="2000" dirty="0">
                <a:latin typeface="Merriweather"/>
              </a:rPr>
              <a:t>To Election Protection: 866-OUR-VOTE.</a:t>
            </a:r>
          </a:p>
          <a:p>
            <a:pPr lvl="1" fontAlgn="base">
              <a:lnSpc>
                <a:spcPct val="150000"/>
              </a:lnSpc>
            </a:pPr>
            <a:r>
              <a:rPr lang="en-US" sz="2000" dirty="0">
                <a:latin typeface="Merriweather"/>
              </a:rPr>
              <a:t>To the platforms themselves</a:t>
            </a:r>
          </a:p>
        </p:txBody>
      </p:sp>
    </p:spTree>
    <p:extLst>
      <p:ext uri="{BB962C8B-B14F-4D97-AF65-F5344CB8AC3E}">
        <p14:creationId xmlns:p14="http://schemas.microsoft.com/office/powerpoint/2010/main" val="24906001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D2383BE0-314D-2E4C-ABBC-3D37C7451413}"/>
              </a:ext>
            </a:extLst>
          </p:cNvPr>
          <p:cNvPicPr>
            <a:picLocks noChangeAspect="1"/>
          </p:cNvPicPr>
          <p:nvPr/>
        </p:nvPicPr>
        <p:blipFill>
          <a:blip r:embed="rId3"/>
          <a:stretch>
            <a:fillRect/>
          </a:stretch>
        </p:blipFill>
        <p:spPr>
          <a:xfrm>
            <a:off x="-977" y="0"/>
            <a:ext cx="12192000" cy="6858000"/>
          </a:xfrm>
          <a:prstGeom prst="rect">
            <a:avLst/>
          </a:prstGeom>
        </p:spPr>
      </p:pic>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2343085" y="195338"/>
            <a:ext cx="6619336" cy="1325563"/>
          </a:xfrm>
        </p:spPr>
        <p:txBody>
          <a:bodyPr>
            <a:normAutofit/>
          </a:bodyPr>
          <a:lstStyle/>
          <a:p>
            <a:r>
              <a:rPr lang="en-US" b="1" i="1">
                <a:latin typeface="Montserrat"/>
              </a:rPr>
              <a:t>Additional Resources</a:t>
            </a:r>
            <a:endParaRPr lang="en-US" b="1" i="1">
              <a:latin typeface="Montserrat" pitchFamily="2" charset="77"/>
            </a:endParaRPr>
          </a:p>
        </p:txBody>
      </p:sp>
      <p:sp>
        <p:nvSpPr>
          <p:cNvPr id="3" name="TextBox 2">
            <a:extLst>
              <a:ext uri="{FF2B5EF4-FFF2-40B4-BE49-F238E27FC236}">
                <a16:creationId xmlns:a16="http://schemas.microsoft.com/office/drawing/2014/main" id="{D7322ABA-0601-6390-A059-77B38101C2E8}"/>
              </a:ext>
            </a:extLst>
          </p:cNvPr>
          <p:cNvSpPr txBox="1"/>
          <p:nvPr/>
        </p:nvSpPr>
        <p:spPr>
          <a:xfrm>
            <a:off x="1632078" y="1523380"/>
            <a:ext cx="10389623"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a:solidFill>
                  <a:srgbClr val="25212A"/>
                </a:solidFill>
                <a:latin typeface="Merriweather"/>
                <a:ea typeface="+mn-lt"/>
                <a:cs typeface="+mn-lt"/>
              </a:rPr>
              <a:t>Voting information by state</a:t>
            </a:r>
            <a:endParaRPr lang="en-US" sz="2400">
              <a:solidFill>
                <a:srgbClr val="000000"/>
              </a:solidFill>
              <a:latin typeface="Merriweather"/>
              <a:ea typeface="+mn-lt"/>
              <a:cs typeface="+mn-lt"/>
            </a:endParaRPr>
          </a:p>
          <a:p>
            <a:pPr lvl="1">
              <a:buFont typeface="Arial"/>
              <a:buChar char="•"/>
            </a:pPr>
            <a:r>
              <a:rPr lang="en-US" sz="2400">
                <a:solidFill>
                  <a:srgbClr val="25212A"/>
                </a:solidFill>
                <a:latin typeface="Merriweather"/>
                <a:ea typeface="+mn-lt"/>
                <a:cs typeface="+mn-lt"/>
                <a:hlinkClick r:id="rId4"/>
              </a:rPr>
              <a:t>VOTE 411</a:t>
            </a:r>
            <a:endParaRPr lang="en-US" sz="2400">
              <a:solidFill>
                <a:srgbClr val="25212A"/>
              </a:solidFill>
              <a:latin typeface="Merriweather"/>
              <a:ea typeface="+mn-lt"/>
              <a:cs typeface="+mn-lt"/>
            </a:endParaRPr>
          </a:p>
          <a:p>
            <a:pPr lvl="1">
              <a:buFont typeface="Arial"/>
              <a:buChar char="•"/>
            </a:pPr>
            <a:r>
              <a:rPr lang="en-US" sz="2400">
                <a:solidFill>
                  <a:srgbClr val="00C2C5"/>
                </a:solidFill>
                <a:latin typeface="Merriweather"/>
                <a:ea typeface="+mn-lt"/>
                <a:cs typeface="Arial"/>
                <a:hlinkClick r:id="rId5"/>
              </a:rPr>
              <a:t>Campus Vote Project</a:t>
            </a:r>
            <a:endParaRPr lang="en-US" sz="2400">
              <a:solidFill>
                <a:srgbClr val="00C2C5"/>
              </a:solidFill>
              <a:latin typeface="Merriweather"/>
              <a:ea typeface="+mn-lt"/>
              <a:cs typeface="Arial"/>
            </a:endParaRPr>
          </a:p>
          <a:p>
            <a:pPr lvl="1">
              <a:buFont typeface="Arial"/>
              <a:buChar char="•"/>
            </a:pPr>
            <a:r>
              <a:rPr lang="en-US" sz="2400" err="1">
                <a:solidFill>
                  <a:srgbClr val="1155CC"/>
                </a:solidFill>
                <a:latin typeface="Merriweather"/>
                <a:ea typeface="+mn-lt"/>
                <a:cs typeface="+mn-lt"/>
                <a:hlinkClick r:id="rId6"/>
              </a:rPr>
              <a:t>TurboVote</a:t>
            </a:r>
            <a:r>
              <a:rPr lang="en-US" sz="2400">
                <a:solidFill>
                  <a:srgbClr val="1155CC"/>
                </a:solidFill>
                <a:latin typeface="Merriweather"/>
                <a:ea typeface="+mn-lt"/>
                <a:cs typeface="+mn-lt"/>
              </a:rPr>
              <a:t>: </a:t>
            </a:r>
            <a:r>
              <a:rPr lang="en-US" sz="2400">
                <a:solidFill>
                  <a:srgbClr val="25212A"/>
                </a:solidFill>
                <a:latin typeface="Merriweather"/>
                <a:ea typeface="+mn-lt"/>
                <a:cs typeface="+mn-lt"/>
              </a:rPr>
              <a:t>sign up for election-related reminders</a:t>
            </a:r>
            <a:endParaRPr lang="en-US" sz="2400">
              <a:solidFill>
                <a:srgbClr val="25212A"/>
              </a:solidFill>
              <a:latin typeface="Merriweather"/>
              <a:ea typeface="+mn-lt"/>
              <a:cs typeface="Calibri"/>
            </a:endParaRPr>
          </a:p>
          <a:p>
            <a:pPr lvl="1">
              <a:buFont typeface="Arial"/>
              <a:buChar char="•"/>
            </a:pPr>
            <a:endParaRPr lang="en-US" sz="2400">
              <a:solidFill>
                <a:srgbClr val="25212A"/>
              </a:solidFill>
              <a:latin typeface="Merriweather"/>
              <a:ea typeface="+mn-lt"/>
              <a:cs typeface="Calibri"/>
            </a:endParaRPr>
          </a:p>
          <a:p>
            <a:pPr lvl="1">
              <a:buFont typeface="Arial"/>
              <a:buChar char="•"/>
            </a:pPr>
            <a:endParaRPr lang="en-US" sz="2400">
              <a:solidFill>
                <a:srgbClr val="25212A"/>
              </a:solidFill>
              <a:latin typeface="Merriweather"/>
              <a:ea typeface="+mn-lt"/>
              <a:cs typeface="Calibri"/>
            </a:endParaRPr>
          </a:p>
          <a:p>
            <a:pPr marL="342900" indent="-342900">
              <a:buFont typeface="Arial" panose="020B0604020202020204" pitchFamily="34" charset="0"/>
              <a:buChar char="•"/>
            </a:pPr>
            <a:r>
              <a:rPr lang="en-US" sz="2400">
                <a:solidFill>
                  <a:srgbClr val="25212A"/>
                </a:solidFill>
                <a:latin typeface="Merriweather"/>
                <a:ea typeface="+mn-lt"/>
                <a:cs typeface="+mn-lt"/>
              </a:rPr>
              <a:t>Find early voting locations and your Election Day polling place at</a:t>
            </a:r>
            <a:r>
              <a:rPr lang="en-US" sz="2400">
                <a:solidFill>
                  <a:srgbClr val="25212A"/>
                </a:solidFill>
                <a:latin typeface="Merriweather"/>
                <a:ea typeface="+mn-lt"/>
                <a:cs typeface="+mn-lt"/>
                <a:hlinkClick r:id="rId7"/>
              </a:rPr>
              <a:t> </a:t>
            </a:r>
            <a:r>
              <a:rPr lang="en-US" sz="2400">
                <a:solidFill>
                  <a:srgbClr val="1155CC"/>
                </a:solidFill>
                <a:latin typeface="Merriweather"/>
                <a:ea typeface="+mn-lt"/>
                <a:cs typeface="+mn-lt"/>
                <a:hlinkClick r:id="rId7"/>
              </a:rPr>
              <a:t>GetToThePolls.com. </a:t>
            </a:r>
            <a:endParaRPr lang="en-US" sz="2400">
              <a:latin typeface="Merriweather"/>
              <a:cs typeface="Arial"/>
            </a:endParaRPr>
          </a:p>
          <a:p>
            <a:endParaRPr lang="en-US" sz="2400">
              <a:solidFill>
                <a:srgbClr val="1155CC"/>
              </a:solidFill>
              <a:latin typeface="Merriweather"/>
              <a:cs typeface="Calibri"/>
            </a:endParaRPr>
          </a:p>
          <a:p>
            <a:pPr marL="342900" indent="-342900">
              <a:buFont typeface="Arial" panose="020B0604020202020204" pitchFamily="34" charset="0"/>
              <a:buChar char="•"/>
            </a:pPr>
            <a:r>
              <a:rPr lang="en-US" sz="2400">
                <a:latin typeface="Merriweather"/>
                <a:cs typeface="Calibri"/>
              </a:rPr>
              <a:t>More resources on campus engagement efforts:</a:t>
            </a:r>
            <a:br>
              <a:rPr lang="en-US" sz="2400">
                <a:latin typeface="Merriweather"/>
                <a:cs typeface="Calibri"/>
              </a:rPr>
            </a:br>
            <a:r>
              <a:rPr lang="en-US" sz="2400">
                <a:solidFill>
                  <a:srgbClr val="00C2C5"/>
                </a:solidFill>
                <a:latin typeface="Merriweather"/>
                <a:cs typeface="Arial"/>
                <a:hlinkClick r:id="rId8">
                  <a:extLst>
                    <a:ext uri="{A12FA001-AC4F-418D-AE19-62706E023703}">
                      <ahyp:hlinkClr xmlns:ahyp="http://schemas.microsoft.com/office/drawing/2018/hyperlinkcolor" val="tx"/>
                    </a:ext>
                  </a:extLst>
                </a:hlinkClick>
              </a:rPr>
              <a:t>Students Learn Students Vote Resource Library</a:t>
            </a:r>
            <a:endParaRPr lang="en-US" sz="2400">
              <a:latin typeface="Merriweather"/>
              <a:cs typeface="Arial"/>
            </a:endParaRPr>
          </a:p>
        </p:txBody>
      </p:sp>
    </p:spTree>
    <p:extLst>
      <p:ext uri="{BB962C8B-B14F-4D97-AF65-F5344CB8AC3E}">
        <p14:creationId xmlns:p14="http://schemas.microsoft.com/office/powerpoint/2010/main" val="22866269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D2383BE0-314D-2E4C-ABBC-3D37C7451413}"/>
              </a:ext>
            </a:extLst>
          </p:cNvPr>
          <p:cNvPicPr>
            <a:picLocks noChangeAspect="1"/>
          </p:cNvPicPr>
          <p:nvPr/>
        </p:nvPicPr>
        <p:blipFill>
          <a:blip r:embed="rId3"/>
          <a:stretch>
            <a:fillRect/>
          </a:stretch>
        </p:blipFill>
        <p:spPr>
          <a:xfrm>
            <a:off x="-977" y="0"/>
            <a:ext cx="12192000" cy="6858000"/>
          </a:xfrm>
          <a:prstGeom prst="rect">
            <a:avLst/>
          </a:prstGeom>
        </p:spPr>
      </p:pic>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5635500" y="2006885"/>
            <a:ext cx="10515600" cy="1325563"/>
          </a:xfrm>
        </p:spPr>
        <p:txBody>
          <a:bodyPr>
            <a:normAutofit/>
          </a:bodyPr>
          <a:lstStyle/>
          <a:p>
            <a:r>
              <a:rPr lang="en-US" sz="5400" b="1" i="1">
                <a:solidFill>
                  <a:schemeClr val="accent6"/>
                </a:solidFill>
                <a:latin typeface="Montserrat" pitchFamily="2" charset="77"/>
              </a:rPr>
              <a:t>Questions?</a:t>
            </a:r>
          </a:p>
        </p:txBody>
      </p:sp>
      <p:pic>
        <p:nvPicPr>
          <p:cNvPr id="7" name="Picture 6" descr="A person in a garment&#10;&#10;Description automatically generated with low confidence">
            <a:extLst>
              <a:ext uri="{FF2B5EF4-FFF2-40B4-BE49-F238E27FC236}">
                <a16:creationId xmlns:a16="http://schemas.microsoft.com/office/drawing/2014/main" id="{0DBB61A0-6638-1B4B-A34F-E619EA894A9C}"/>
              </a:ext>
            </a:extLst>
          </p:cNvPr>
          <p:cNvPicPr>
            <a:picLocks noChangeAspect="1"/>
          </p:cNvPicPr>
          <p:nvPr/>
        </p:nvPicPr>
        <p:blipFill>
          <a:blip r:embed="rId4"/>
          <a:stretch>
            <a:fillRect/>
          </a:stretch>
        </p:blipFill>
        <p:spPr>
          <a:xfrm>
            <a:off x="1441283" y="420880"/>
            <a:ext cx="6437120" cy="6437120"/>
          </a:xfrm>
          <a:prstGeom prst="rect">
            <a:avLst/>
          </a:prstGeom>
        </p:spPr>
      </p:pic>
    </p:spTree>
    <p:extLst>
      <p:ext uri="{BB962C8B-B14F-4D97-AF65-F5344CB8AC3E}">
        <p14:creationId xmlns:p14="http://schemas.microsoft.com/office/powerpoint/2010/main" val="2134029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B732DFD6-AE8B-0446-BFA9-A329332D1127}"/>
              </a:ext>
            </a:extLst>
          </p:cNvPr>
          <p:cNvPicPr>
            <a:picLocks noChangeAspect="1"/>
          </p:cNvPicPr>
          <p:nvPr/>
        </p:nvPicPr>
        <p:blipFill>
          <a:blip r:embed="rId3"/>
          <a:stretch>
            <a:fillRect/>
          </a:stretch>
        </p:blipFill>
        <p:spPr>
          <a:xfrm>
            <a:off x="-977" y="0"/>
            <a:ext cx="12192000" cy="6858000"/>
          </a:xfrm>
          <a:prstGeom prst="rect">
            <a:avLst/>
          </a:prstGeom>
        </p:spPr>
      </p:pic>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1676400" y="194997"/>
            <a:ext cx="10515600" cy="1325563"/>
          </a:xfrm>
        </p:spPr>
        <p:txBody>
          <a:bodyPr>
            <a:normAutofit/>
          </a:bodyPr>
          <a:lstStyle/>
          <a:p>
            <a:r>
              <a:rPr lang="en-US" sz="3600" b="1" i="1">
                <a:solidFill>
                  <a:schemeClr val="bg2"/>
                </a:solidFill>
                <a:latin typeface="Montserrat" pitchFamily="2" charset="77"/>
              </a:rPr>
              <a:t>Closing Activity: Reflect and Take Action</a:t>
            </a:r>
            <a:endParaRPr lang="en-US" sz="3600" b="1" i="1">
              <a:latin typeface="Montserrat SemiBold" pitchFamily="2" charset="77"/>
            </a:endParaRPr>
          </a:p>
        </p:txBody>
      </p:sp>
      <p:sp>
        <p:nvSpPr>
          <p:cNvPr id="13" name="Content Placeholder 2">
            <a:extLst>
              <a:ext uri="{FF2B5EF4-FFF2-40B4-BE49-F238E27FC236}">
                <a16:creationId xmlns:a16="http://schemas.microsoft.com/office/drawing/2014/main" id="{C40CD05B-3EF9-1749-B4CF-ABC03B62E87D}"/>
              </a:ext>
            </a:extLst>
          </p:cNvPr>
          <p:cNvSpPr>
            <a:spLocks noGrp="1"/>
          </p:cNvSpPr>
          <p:nvPr>
            <p:ph idx="1"/>
          </p:nvPr>
        </p:nvSpPr>
        <p:spPr>
          <a:xfrm>
            <a:off x="1953149" y="1715557"/>
            <a:ext cx="6154613" cy="4446487"/>
          </a:xfrm>
        </p:spPr>
        <p:txBody>
          <a:bodyPr vert="horz" lIns="91440" tIns="45720" rIns="91440" bIns="45720" rtlCol="0" anchor="t">
            <a:normAutofit fontScale="85000" lnSpcReduction="10000"/>
          </a:bodyPr>
          <a:lstStyle/>
          <a:p>
            <a:pPr marL="0" indent="0" fontAlgn="base">
              <a:lnSpc>
                <a:spcPct val="150000"/>
              </a:lnSpc>
              <a:buNone/>
            </a:pPr>
            <a:r>
              <a:rPr lang="en-US" sz="3600" b="1" i="1">
                <a:solidFill>
                  <a:schemeClr val="accent4"/>
                </a:solidFill>
                <a:latin typeface="Montserrat SemiBold"/>
              </a:rPr>
              <a:t>Reflect</a:t>
            </a:r>
          </a:p>
          <a:p>
            <a:pPr fontAlgn="base">
              <a:lnSpc>
                <a:spcPct val="150000"/>
              </a:lnSpc>
            </a:pPr>
            <a:r>
              <a:rPr lang="en-US">
                <a:latin typeface="Merriweather"/>
              </a:rPr>
              <a:t>What did you take away from this training? </a:t>
            </a:r>
            <a:endParaRPr lang="en-US">
              <a:latin typeface="Merriweather" pitchFamily="2" charset="77"/>
            </a:endParaRPr>
          </a:p>
          <a:p>
            <a:pPr marL="0" indent="0" fontAlgn="base">
              <a:lnSpc>
                <a:spcPct val="150000"/>
              </a:lnSpc>
              <a:buNone/>
            </a:pPr>
            <a:r>
              <a:rPr lang="en-US" sz="3600" b="1" i="1">
                <a:solidFill>
                  <a:schemeClr val="accent4"/>
                </a:solidFill>
                <a:latin typeface="Montserrat SemiBold"/>
              </a:rPr>
              <a:t>Take action</a:t>
            </a:r>
          </a:p>
          <a:p>
            <a:pPr>
              <a:lnSpc>
                <a:spcPct val="150000"/>
              </a:lnSpc>
            </a:pPr>
            <a:r>
              <a:rPr lang="en-US">
                <a:latin typeface="Merriweather"/>
              </a:rPr>
              <a:t>Text 3 friends to make sure they're registered and planning to vote in the next election (using TurboVote.org)</a:t>
            </a:r>
          </a:p>
        </p:txBody>
      </p:sp>
      <p:pic>
        <p:nvPicPr>
          <p:cNvPr id="6" name="Picture 5" descr="A person holding a sign&#10;&#10;Description automatically generated with medium confidence">
            <a:extLst>
              <a:ext uri="{FF2B5EF4-FFF2-40B4-BE49-F238E27FC236}">
                <a16:creationId xmlns:a16="http://schemas.microsoft.com/office/drawing/2014/main" id="{2614941B-06FA-452E-AE5D-20B06B910EA3}"/>
              </a:ext>
            </a:extLst>
          </p:cNvPr>
          <p:cNvPicPr>
            <a:picLocks noChangeAspect="1"/>
          </p:cNvPicPr>
          <p:nvPr/>
        </p:nvPicPr>
        <p:blipFill>
          <a:blip r:embed="rId4"/>
          <a:stretch>
            <a:fillRect/>
          </a:stretch>
        </p:blipFill>
        <p:spPr>
          <a:xfrm>
            <a:off x="7144512" y="1489210"/>
            <a:ext cx="5400140" cy="5400140"/>
          </a:xfrm>
          <a:prstGeom prst="rect">
            <a:avLst/>
          </a:prstGeom>
        </p:spPr>
      </p:pic>
    </p:spTree>
    <p:extLst>
      <p:ext uri="{BB962C8B-B14F-4D97-AF65-F5344CB8AC3E}">
        <p14:creationId xmlns:p14="http://schemas.microsoft.com/office/powerpoint/2010/main" val="26274534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529" name="Google Shape;529;p6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530" name="Google Shape;530;p61"/>
          <p:cNvSpPr txBox="1">
            <a:spLocks noGrp="1"/>
          </p:cNvSpPr>
          <p:nvPr>
            <p:ph type="title"/>
          </p:nvPr>
        </p:nvSpPr>
        <p:spPr>
          <a:xfrm>
            <a:off x="3059169" y="4138475"/>
            <a:ext cx="5272800" cy="13257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4400"/>
              <a:buFont typeface="Montserrat"/>
              <a:buNone/>
            </a:pPr>
            <a:r>
              <a:rPr lang="en-US" b="1" i="1">
                <a:solidFill>
                  <a:schemeClr val="lt1"/>
                </a:solidFill>
                <a:latin typeface="Montserrat"/>
                <a:ea typeface="Montserrat"/>
                <a:cs typeface="Montserrat"/>
                <a:sym typeface="Montserrat"/>
              </a:rPr>
              <a:t>Thank You!</a:t>
            </a:r>
            <a:endParaRPr b="1" i="1">
              <a:solidFill>
                <a:schemeClr val="accent6"/>
              </a:solidFill>
              <a:latin typeface="Montserrat SemiBold"/>
              <a:ea typeface="Montserrat SemiBold"/>
              <a:cs typeface="Montserrat SemiBold"/>
              <a:sym typeface="Montserrat SemiBold"/>
            </a:endParaRPr>
          </a:p>
        </p:txBody>
      </p:sp>
      <p:pic>
        <p:nvPicPr>
          <p:cNvPr id="531" name="Google Shape;531;p61" descr="A picture containing pink, female&#10;&#10;Description automatically generated">
            <a:hlinkClick r:id="rId4"/>
          </p:cNvPr>
          <p:cNvPicPr preferRelativeResize="0"/>
          <p:nvPr/>
        </p:nvPicPr>
        <p:blipFill rotWithShape="1">
          <a:blip r:embed="rId5">
            <a:alphaModFix/>
          </a:blip>
          <a:srcRect/>
          <a:stretch/>
        </p:blipFill>
        <p:spPr>
          <a:xfrm>
            <a:off x="107652" y="826423"/>
            <a:ext cx="5893125" cy="5893150"/>
          </a:xfrm>
          <a:prstGeom prst="rect">
            <a:avLst/>
          </a:prstGeom>
          <a:noFill/>
          <a:ln>
            <a:noFill/>
          </a:ln>
        </p:spPr>
      </p:pic>
    </p:spTree>
    <p:extLst>
      <p:ext uri="{BB962C8B-B14F-4D97-AF65-F5344CB8AC3E}">
        <p14:creationId xmlns:p14="http://schemas.microsoft.com/office/powerpoint/2010/main" val="3476933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B732DFD6-AE8B-0446-BFA9-A329332D1127}"/>
              </a:ext>
            </a:extLst>
          </p:cNvPr>
          <p:cNvPicPr>
            <a:picLocks noChangeAspect="1"/>
          </p:cNvPicPr>
          <p:nvPr/>
        </p:nvPicPr>
        <p:blipFill>
          <a:blip r:embed="rId3"/>
          <a:stretch>
            <a:fillRect/>
          </a:stretch>
        </p:blipFill>
        <p:spPr>
          <a:xfrm>
            <a:off x="-977" y="0"/>
            <a:ext cx="12192000" cy="6858000"/>
          </a:xfrm>
          <a:prstGeom prst="rect">
            <a:avLst/>
          </a:prstGeom>
        </p:spPr>
      </p:pic>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1676400" y="194997"/>
            <a:ext cx="10515600" cy="1325563"/>
          </a:xfrm>
        </p:spPr>
        <p:txBody>
          <a:bodyPr/>
          <a:lstStyle/>
          <a:p>
            <a:r>
              <a:rPr lang="en-US" b="1" i="1">
                <a:latin typeface="Montserrat SemiBold" pitchFamily="2" charset="77"/>
              </a:rPr>
              <a:t>Scientists and Democracy</a:t>
            </a:r>
          </a:p>
        </p:txBody>
      </p:sp>
      <p:pic>
        <p:nvPicPr>
          <p:cNvPr id="5" name="Picture 4" descr="A picture containing pink, female&#10;&#10;Description automatically generated">
            <a:extLst>
              <a:ext uri="{FF2B5EF4-FFF2-40B4-BE49-F238E27FC236}">
                <a16:creationId xmlns:a16="http://schemas.microsoft.com/office/drawing/2014/main" id="{096CE846-B48A-4340-8B97-C48F2EB9C4A2}"/>
              </a:ext>
            </a:extLst>
          </p:cNvPr>
          <p:cNvPicPr>
            <a:picLocks noChangeAspect="1"/>
          </p:cNvPicPr>
          <p:nvPr/>
        </p:nvPicPr>
        <p:blipFill>
          <a:blip r:embed="rId4"/>
          <a:stretch>
            <a:fillRect/>
          </a:stretch>
        </p:blipFill>
        <p:spPr>
          <a:xfrm>
            <a:off x="-302987" y="1006117"/>
            <a:ext cx="7171872" cy="7171872"/>
          </a:xfrm>
          <a:prstGeom prst="rect">
            <a:avLst/>
          </a:prstGeom>
        </p:spPr>
      </p:pic>
      <p:sp>
        <p:nvSpPr>
          <p:cNvPr id="3" name="Content Placeholder 2">
            <a:extLst>
              <a:ext uri="{FF2B5EF4-FFF2-40B4-BE49-F238E27FC236}">
                <a16:creationId xmlns:a16="http://schemas.microsoft.com/office/drawing/2014/main" id="{3691A4BA-35D2-134B-A4C9-31CF6872D9A0}"/>
              </a:ext>
            </a:extLst>
          </p:cNvPr>
          <p:cNvSpPr>
            <a:spLocks noGrp="1"/>
          </p:cNvSpPr>
          <p:nvPr>
            <p:ph idx="1"/>
          </p:nvPr>
        </p:nvSpPr>
        <p:spPr>
          <a:xfrm>
            <a:off x="5717754" y="2526677"/>
            <a:ext cx="6246719" cy="3325206"/>
          </a:xfrm>
        </p:spPr>
        <p:txBody>
          <a:bodyPr>
            <a:normAutofit fontScale="85000" lnSpcReduction="10000"/>
          </a:bodyPr>
          <a:lstStyle/>
          <a:p>
            <a:pPr fontAlgn="base">
              <a:lnSpc>
                <a:spcPct val="150000"/>
              </a:lnSpc>
            </a:pPr>
            <a:r>
              <a:rPr lang="en-US" sz="3800" b="1" i="1">
                <a:solidFill>
                  <a:schemeClr val="accent6"/>
                </a:solidFill>
                <a:latin typeface="Montserrat SemiBold" pitchFamily="2" charset="77"/>
              </a:rPr>
              <a:t>GOOD NEWS! </a:t>
            </a:r>
            <a:r>
              <a:rPr lang="en-US" sz="3800">
                <a:latin typeface="Merriweather" pitchFamily="2" charset="77"/>
              </a:rPr>
              <a:t>Scientists and the scientific community are participating in our democracy at record levels.</a:t>
            </a:r>
          </a:p>
        </p:txBody>
      </p:sp>
    </p:spTree>
    <p:extLst>
      <p:ext uri="{BB962C8B-B14F-4D97-AF65-F5344CB8AC3E}">
        <p14:creationId xmlns:p14="http://schemas.microsoft.com/office/powerpoint/2010/main" val="30110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A7DF9A42-175A-7B49-B417-E5C33305FFA2}"/>
              </a:ext>
            </a:extLst>
          </p:cNvPr>
          <p:cNvPicPr>
            <a:picLocks noChangeAspect="1"/>
          </p:cNvPicPr>
          <p:nvPr/>
        </p:nvPicPr>
        <p:blipFill>
          <a:blip r:embed="rId3"/>
          <a:stretch>
            <a:fillRect/>
          </a:stretch>
        </p:blipFill>
        <p:spPr>
          <a:xfrm>
            <a:off x="0" y="0"/>
            <a:ext cx="12192000" cy="6858000"/>
          </a:xfrm>
          <a:prstGeom prst="rect">
            <a:avLst/>
          </a:prstGeom>
        </p:spPr>
      </p:pic>
      <p:graphicFrame>
        <p:nvGraphicFramePr>
          <p:cNvPr id="14" name="Chart 13">
            <a:extLst>
              <a:ext uri="{FF2B5EF4-FFF2-40B4-BE49-F238E27FC236}">
                <a16:creationId xmlns:a16="http://schemas.microsoft.com/office/drawing/2014/main" id="{CA6ACC18-CFA5-1246-9F05-9D17E78C0A70}"/>
              </a:ext>
            </a:extLst>
          </p:cNvPr>
          <p:cNvGraphicFramePr>
            <a:graphicFrameLocks/>
          </p:cNvGraphicFramePr>
          <p:nvPr/>
        </p:nvGraphicFramePr>
        <p:xfrm>
          <a:off x="1880315" y="1014236"/>
          <a:ext cx="9477925" cy="4829528"/>
        </p:xfrm>
        <a:graphic>
          <a:graphicData uri="http://schemas.openxmlformats.org/drawingml/2006/chart">
            <c:chart xmlns:c="http://schemas.openxmlformats.org/drawingml/2006/chart" xmlns:r="http://schemas.openxmlformats.org/officeDocument/2006/relationships" r:id="rId4"/>
          </a:graphicData>
        </a:graphic>
      </p:graphicFrame>
      <p:sp>
        <p:nvSpPr>
          <p:cNvPr id="6" name="Title 1">
            <a:extLst>
              <a:ext uri="{FF2B5EF4-FFF2-40B4-BE49-F238E27FC236}">
                <a16:creationId xmlns:a16="http://schemas.microsoft.com/office/drawing/2014/main" id="{F72358EA-FC9A-4E4D-98BB-E95C0AF29E09}"/>
              </a:ext>
            </a:extLst>
          </p:cNvPr>
          <p:cNvSpPr>
            <a:spLocks noGrp="1"/>
          </p:cNvSpPr>
          <p:nvPr>
            <p:ph type="title"/>
          </p:nvPr>
        </p:nvSpPr>
        <p:spPr>
          <a:xfrm>
            <a:off x="3854671" y="5532437"/>
            <a:ext cx="10515600" cy="1325563"/>
          </a:xfrm>
        </p:spPr>
        <p:txBody>
          <a:bodyPr>
            <a:normAutofit/>
          </a:bodyPr>
          <a:lstStyle/>
          <a:p>
            <a:r>
              <a:rPr lang="en-US" sz="2800" b="1" i="1">
                <a:latin typeface="Montserrat SemiBold" pitchFamily="2" charset="77"/>
              </a:rPr>
              <a:t>Voting Rates by Field of Study</a:t>
            </a:r>
          </a:p>
        </p:txBody>
      </p:sp>
      <p:sp>
        <p:nvSpPr>
          <p:cNvPr id="7" name="Title 1">
            <a:extLst>
              <a:ext uri="{FF2B5EF4-FFF2-40B4-BE49-F238E27FC236}">
                <a16:creationId xmlns:a16="http://schemas.microsoft.com/office/drawing/2014/main" id="{7AEB34E9-42FA-3A40-957C-62889A901A7F}"/>
              </a:ext>
            </a:extLst>
          </p:cNvPr>
          <p:cNvSpPr txBox="1">
            <a:spLocks/>
          </p:cNvSpPr>
          <p:nvPr/>
        </p:nvSpPr>
        <p:spPr>
          <a:xfrm>
            <a:off x="3351157" y="990549"/>
            <a:ext cx="7781672" cy="11955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700" b="1" i="1">
                <a:latin typeface="Montserrat SemiBold" pitchFamily="2" charset="77"/>
              </a:rPr>
              <a:t>+16%               +11%               +13%               +15%               +14%               +11%</a:t>
            </a:r>
          </a:p>
        </p:txBody>
      </p:sp>
      <p:sp>
        <p:nvSpPr>
          <p:cNvPr id="8" name="Content Placeholder 2">
            <a:extLst>
              <a:ext uri="{FF2B5EF4-FFF2-40B4-BE49-F238E27FC236}">
                <a16:creationId xmlns:a16="http://schemas.microsoft.com/office/drawing/2014/main" id="{706B7F70-6137-DE4A-96EF-F8EADA5552B9}"/>
              </a:ext>
            </a:extLst>
          </p:cNvPr>
          <p:cNvSpPr>
            <a:spLocks noGrp="1"/>
          </p:cNvSpPr>
          <p:nvPr>
            <p:ph idx="1"/>
          </p:nvPr>
        </p:nvSpPr>
        <p:spPr>
          <a:xfrm>
            <a:off x="1878376" y="53810"/>
            <a:ext cx="10515600" cy="938391"/>
          </a:xfrm>
        </p:spPr>
        <p:txBody>
          <a:bodyPr>
            <a:normAutofit/>
          </a:bodyPr>
          <a:lstStyle/>
          <a:p>
            <a:pPr marL="0" indent="0" fontAlgn="base">
              <a:lnSpc>
                <a:spcPct val="150000"/>
              </a:lnSpc>
              <a:buNone/>
            </a:pPr>
            <a:r>
              <a:rPr lang="en-US">
                <a:latin typeface="Merriweather" pitchFamily="2" charset="77"/>
              </a:rPr>
              <a:t>STEM voter turnout increased dramatically in 2020</a:t>
            </a:r>
          </a:p>
        </p:txBody>
      </p:sp>
      <p:sp>
        <p:nvSpPr>
          <p:cNvPr id="10" name="Content Placeholder 2">
            <a:extLst>
              <a:ext uri="{FF2B5EF4-FFF2-40B4-BE49-F238E27FC236}">
                <a16:creationId xmlns:a16="http://schemas.microsoft.com/office/drawing/2014/main" id="{4057AC97-0B2E-6242-9425-CC6AA30DC97F}"/>
              </a:ext>
            </a:extLst>
          </p:cNvPr>
          <p:cNvSpPr txBox="1">
            <a:spLocks/>
          </p:cNvSpPr>
          <p:nvPr/>
        </p:nvSpPr>
        <p:spPr>
          <a:xfrm>
            <a:off x="2226475" y="632637"/>
            <a:ext cx="8785604" cy="62124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50000"/>
              </a:lnSpc>
              <a:buFont typeface="Arial" panose="020B0604020202020204" pitchFamily="34" charset="0"/>
              <a:buNone/>
            </a:pPr>
            <a:r>
              <a:rPr lang="en-US" sz="2400">
                <a:latin typeface="Merriweather" pitchFamily="2" charset="77"/>
              </a:rPr>
              <a:t>But STEM voters still lag behind the average student turnout</a:t>
            </a:r>
          </a:p>
        </p:txBody>
      </p:sp>
      <p:cxnSp>
        <p:nvCxnSpPr>
          <p:cNvPr id="15" name="Straight Connector 14">
            <a:extLst>
              <a:ext uri="{FF2B5EF4-FFF2-40B4-BE49-F238E27FC236}">
                <a16:creationId xmlns:a16="http://schemas.microsoft.com/office/drawing/2014/main" id="{79F50FF3-4CA8-0547-A719-3401E91C9020}"/>
              </a:ext>
            </a:extLst>
          </p:cNvPr>
          <p:cNvCxnSpPr/>
          <p:nvPr/>
        </p:nvCxnSpPr>
        <p:spPr>
          <a:xfrm flipH="1">
            <a:off x="2735687" y="1851635"/>
            <a:ext cx="8397026"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9C7F268B-C805-4B47-BC89-52C96630C836}"/>
              </a:ext>
            </a:extLst>
          </p:cNvPr>
          <p:cNvSpPr txBox="1">
            <a:spLocks/>
          </p:cNvSpPr>
          <p:nvPr/>
        </p:nvSpPr>
        <p:spPr>
          <a:xfrm>
            <a:off x="1682193" y="1253879"/>
            <a:ext cx="1519649" cy="11955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a:latin typeface="Merriweather" pitchFamily="2" charset="77"/>
              </a:rPr>
              <a:t>2020</a:t>
            </a:r>
          </a:p>
          <a:p>
            <a:r>
              <a:rPr lang="en-US" sz="1400">
                <a:latin typeface="Merriweather" pitchFamily="2" charset="77"/>
              </a:rPr>
              <a:t>Average</a:t>
            </a:r>
          </a:p>
          <a:p>
            <a:r>
              <a:rPr lang="en-US" sz="1400">
                <a:latin typeface="Merriweather" pitchFamily="2" charset="77"/>
              </a:rPr>
              <a:t>Turnout</a:t>
            </a:r>
          </a:p>
          <a:p>
            <a:r>
              <a:rPr lang="en-US" sz="2000" b="1" i="1">
                <a:solidFill>
                  <a:schemeClr val="bg2"/>
                </a:solidFill>
                <a:latin typeface="Montserrat SemiBold" pitchFamily="2" charset="77"/>
              </a:rPr>
              <a:t>66%</a:t>
            </a:r>
            <a:endParaRPr lang="en-US" sz="1800" b="1" i="1">
              <a:solidFill>
                <a:schemeClr val="bg2"/>
              </a:solidFill>
              <a:latin typeface="Montserrat SemiBold" pitchFamily="2" charset="77"/>
            </a:endParaRPr>
          </a:p>
        </p:txBody>
      </p:sp>
    </p:spTree>
    <p:extLst>
      <p:ext uri="{BB962C8B-B14F-4D97-AF65-F5344CB8AC3E}">
        <p14:creationId xmlns:p14="http://schemas.microsoft.com/office/powerpoint/2010/main" val="205329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xEl>
                                              <p:pRg st="0" end="0"/>
                                            </p:txEl>
                                          </p:spTgt>
                                        </p:tgtEl>
                                      </p:cBhvr>
                                    </p:animEffect>
                                    <p:set>
                                      <p:cBhvr>
                                        <p:cTn id="7" dur="1" fill="hold">
                                          <p:stCondLst>
                                            <p:cond delay="499"/>
                                          </p:stCondLst>
                                        </p:cTn>
                                        <p:tgtEl>
                                          <p:spTgt spid="8">
                                            <p:txEl>
                                              <p:pRg st="0" end="0"/>
                                            </p:txEl>
                                          </p:spTgt>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B732DFD6-AE8B-0446-BFA9-A329332D1127}"/>
              </a:ext>
            </a:extLst>
          </p:cNvPr>
          <p:cNvPicPr>
            <a:picLocks noChangeAspect="1"/>
          </p:cNvPicPr>
          <p:nvPr/>
        </p:nvPicPr>
        <p:blipFill>
          <a:blip r:embed="rId3"/>
          <a:stretch>
            <a:fillRect/>
          </a:stretch>
        </p:blipFill>
        <p:spPr>
          <a:xfrm>
            <a:off x="-977" y="0"/>
            <a:ext cx="12192000" cy="6858000"/>
          </a:xfrm>
          <a:prstGeom prst="rect">
            <a:avLst/>
          </a:prstGeom>
        </p:spPr>
      </p:pic>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1676400" y="194997"/>
            <a:ext cx="10515600" cy="1325563"/>
          </a:xfrm>
        </p:spPr>
        <p:txBody>
          <a:bodyPr>
            <a:normAutofit/>
          </a:bodyPr>
          <a:lstStyle/>
          <a:p>
            <a:r>
              <a:rPr lang="en-US" sz="4000" b="1" i="1">
                <a:latin typeface="Montserrat SemiBold" pitchFamily="2" charset="77"/>
              </a:rPr>
              <a:t>Democracy Needs Science</a:t>
            </a:r>
          </a:p>
        </p:txBody>
      </p:sp>
      <p:sp>
        <p:nvSpPr>
          <p:cNvPr id="3" name="Content Placeholder 2">
            <a:extLst>
              <a:ext uri="{FF2B5EF4-FFF2-40B4-BE49-F238E27FC236}">
                <a16:creationId xmlns:a16="http://schemas.microsoft.com/office/drawing/2014/main" id="{3691A4BA-35D2-134B-A4C9-31CF6872D9A0}"/>
              </a:ext>
            </a:extLst>
          </p:cNvPr>
          <p:cNvSpPr>
            <a:spLocks noGrp="1"/>
          </p:cNvSpPr>
          <p:nvPr>
            <p:ph idx="1"/>
          </p:nvPr>
        </p:nvSpPr>
        <p:spPr>
          <a:xfrm>
            <a:off x="1844298" y="1715557"/>
            <a:ext cx="7718156" cy="4778233"/>
          </a:xfrm>
        </p:spPr>
        <p:txBody>
          <a:bodyPr>
            <a:normAutofit/>
          </a:bodyPr>
          <a:lstStyle/>
          <a:p>
            <a:pPr marL="61199" lvl="0" indent="0" algn="l" rtl="0">
              <a:lnSpc>
                <a:spcPct val="150000"/>
              </a:lnSpc>
              <a:spcBef>
                <a:spcPts val="1000"/>
              </a:spcBef>
              <a:spcAft>
                <a:spcPts val="0"/>
              </a:spcAft>
              <a:buSzPct val="100000"/>
              <a:buNone/>
            </a:pPr>
            <a:r>
              <a:rPr lang="en-US" sz="2000" dirty="0">
                <a:highlight>
                  <a:srgbClr val="FFFFFF"/>
                </a:highlight>
                <a:latin typeface="Georgia"/>
                <a:ea typeface="Georgia"/>
                <a:cs typeface="Georgia"/>
                <a:sym typeface="Georgia"/>
              </a:rPr>
              <a:t>Scientists should advocate for using science to solve societal challenges such as climate change, COVID-19, racial and economic injustice.</a:t>
            </a:r>
          </a:p>
          <a:p>
            <a:pPr marL="0" lvl="0" indent="0" algn="l" rtl="0">
              <a:lnSpc>
                <a:spcPct val="150000"/>
              </a:lnSpc>
              <a:spcBef>
                <a:spcPts val="0"/>
              </a:spcBef>
              <a:spcAft>
                <a:spcPts val="0"/>
              </a:spcAft>
              <a:buClr>
                <a:schemeClr val="accent4"/>
              </a:buClr>
              <a:buSzPct val="100000"/>
              <a:buNone/>
            </a:pPr>
            <a:r>
              <a:rPr lang="en-US" sz="2000" b="1" i="1" dirty="0">
                <a:solidFill>
                  <a:schemeClr val="accent4"/>
                </a:solidFill>
                <a:latin typeface="Montserrat SemiBold"/>
                <a:ea typeface="Montserrat SemiBold"/>
                <a:cs typeface="Montserrat SemiBold"/>
                <a:sym typeface="Montserrat SemiBold"/>
              </a:rPr>
              <a:t>Scientists can contribute by:</a:t>
            </a:r>
            <a:endParaRPr lang="en-US" sz="2000" dirty="0"/>
          </a:p>
          <a:p>
            <a:pPr marL="514350" lvl="0" indent="-514350" algn="l" rtl="0">
              <a:lnSpc>
                <a:spcPct val="150000"/>
              </a:lnSpc>
              <a:spcBef>
                <a:spcPts val="1000"/>
              </a:spcBef>
              <a:spcAft>
                <a:spcPts val="0"/>
              </a:spcAft>
              <a:buClr>
                <a:schemeClr val="dk1"/>
              </a:buClr>
              <a:buSzPct val="100000"/>
              <a:buAutoNum type="arabicPeriod"/>
            </a:pPr>
            <a:r>
              <a:rPr lang="en-US" sz="2000" dirty="0">
                <a:latin typeface="Merriweather"/>
                <a:ea typeface="Merriweather"/>
                <a:cs typeface="Merriweather"/>
                <a:sym typeface="Merriweather"/>
              </a:rPr>
              <a:t>Communicating with the public and decision makers</a:t>
            </a:r>
            <a:endParaRPr lang="en-US" sz="2000" dirty="0"/>
          </a:p>
          <a:p>
            <a:pPr marL="514350" lvl="0" indent="-514350" algn="l" rtl="0">
              <a:lnSpc>
                <a:spcPct val="150000"/>
              </a:lnSpc>
              <a:spcBef>
                <a:spcPts val="1000"/>
              </a:spcBef>
              <a:spcAft>
                <a:spcPts val="0"/>
              </a:spcAft>
              <a:buClr>
                <a:schemeClr val="dk1"/>
              </a:buClr>
              <a:buSzPct val="100000"/>
              <a:buAutoNum type="arabicPeriod"/>
            </a:pPr>
            <a:r>
              <a:rPr lang="en-US" sz="2000" dirty="0">
                <a:latin typeface="Merriweather"/>
                <a:ea typeface="Merriweather"/>
                <a:cs typeface="Merriweather"/>
                <a:sym typeface="Merriweather"/>
              </a:rPr>
              <a:t>Making information accessible</a:t>
            </a:r>
            <a:endParaRPr lang="en-US" sz="2000" dirty="0"/>
          </a:p>
          <a:p>
            <a:pPr marL="514350" lvl="0" indent="-514350" algn="l" rtl="0">
              <a:lnSpc>
                <a:spcPct val="150000"/>
              </a:lnSpc>
              <a:spcBef>
                <a:spcPts val="1000"/>
              </a:spcBef>
              <a:spcAft>
                <a:spcPts val="0"/>
              </a:spcAft>
              <a:buClr>
                <a:schemeClr val="dk1"/>
              </a:buClr>
              <a:buSzPct val="100000"/>
              <a:buAutoNum type="arabicPeriod"/>
            </a:pPr>
            <a:r>
              <a:rPr lang="en-US" sz="2000" dirty="0">
                <a:latin typeface="Merriweather"/>
                <a:ea typeface="Merriweather"/>
                <a:cs typeface="Merriweather"/>
                <a:sym typeface="Merriweather"/>
              </a:rPr>
              <a:t>Building support for science-based decisions</a:t>
            </a:r>
            <a:endParaRPr lang="en-US" sz="2000" dirty="0"/>
          </a:p>
        </p:txBody>
      </p:sp>
      <p:pic>
        <p:nvPicPr>
          <p:cNvPr id="6" name="Picture 5" descr="A hand holding a sign&#10;&#10;Description automatically generated with medium confidence">
            <a:extLst>
              <a:ext uri="{FF2B5EF4-FFF2-40B4-BE49-F238E27FC236}">
                <a16:creationId xmlns:a16="http://schemas.microsoft.com/office/drawing/2014/main" id="{279D8996-29A0-1E49-BF34-9F587443E05D}"/>
              </a:ext>
            </a:extLst>
          </p:cNvPr>
          <p:cNvPicPr>
            <a:picLocks noChangeAspect="1"/>
          </p:cNvPicPr>
          <p:nvPr/>
        </p:nvPicPr>
        <p:blipFill>
          <a:blip r:embed="rId4"/>
          <a:stretch>
            <a:fillRect/>
          </a:stretch>
        </p:blipFill>
        <p:spPr>
          <a:xfrm>
            <a:off x="8844423" y="2922469"/>
            <a:ext cx="3935531" cy="3935531"/>
          </a:xfrm>
          <a:prstGeom prst="rect">
            <a:avLst/>
          </a:prstGeom>
        </p:spPr>
      </p:pic>
    </p:spTree>
    <p:extLst>
      <p:ext uri="{BB962C8B-B14F-4D97-AF65-F5344CB8AC3E}">
        <p14:creationId xmlns:p14="http://schemas.microsoft.com/office/powerpoint/2010/main" val="3126489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E7D6BF-A450-AB47-BD09-27A6BEAD7A09}"/>
              </a:ext>
            </a:extLst>
          </p:cNvPr>
          <p:cNvSpPr/>
          <p:nvPr/>
        </p:nvSpPr>
        <p:spPr>
          <a:xfrm>
            <a:off x="13239"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60000"/>
                  <a:lumOff val="40000"/>
                </a:schemeClr>
              </a:solidFill>
            </a:endParaRPr>
          </a:p>
        </p:txBody>
      </p:sp>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383220" y="194997"/>
            <a:ext cx="11452038" cy="1325563"/>
          </a:xfrm>
        </p:spPr>
        <p:txBody>
          <a:bodyPr>
            <a:normAutofit/>
          </a:bodyPr>
          <a:lstStyle/>
          <a:p>
            <a:r>
              <a:rPr lang="en-US" sz="4200" b="1" i="1">
                <a:solidFill>
                  <a:schemeClr val="bg1"/>
                </a:solidFill>
                <a:latin typeface="Montserrat" pitchFamily="2" charset="77"/>
              </a:rPr>
              <a:t>You Are More Than Your Field of Study</a:t>
            </a:r>
            <a:endParaRPr lang="en-US" sz="4200" b="1" i="1">
              <a:solidFill>
                <a:schemeClr val="bg1"/>
              </a:solidFill>
              <a:latin typeface="Montserrat SemiBold" pitchFamily="2" charset="77"/>
            </a:endParaRPr>
          </a:p>
        </p:txBody>
      </p:sp>
      <p:sp>
        <p:nvSpPr>
          <p:cNvPr id="8" name="Content Placeholder 2">
            <a:extLst>
              <a:ext uri="{FF2B5EF4-FFF2-40B4-BE49-F238E27FC236}">
                <a16:creationId xmlns:a16="http://schemas.microsoft.com/office/drawing/2014/main" id="{774B7D1F-09EE-4A02-A003-DDC63E17A625}"/>
              </a:ext>
            </a:extLst>
          </p:cNvPr>
          <p:cNvSpPr>
            <a:spLocks noGrp="1"/>
          </p:cNvSpPr>
          <p:nvPr>
            <p:ph idx="1"/>
          </p:nvPr>
        </p:nvSpPr>
        <p:spPr>
          <a:xfrm>
            <a:off x="3867462" y="1986080"/>
            <a:ext cx="8154649" cy="4963886"/>
          </a:xfrm>
        </p:spPr>
        <p:txBody>
          <a:bodyPr numCol="1">
            <a:normAutofit/>
          </a:bodyPr>
          <a:lstStyle/>
          <a:p>
            <a:pPr fontAlgn="base">
              <a:lnSpc>
                <a:spcPct val="150000"/>
              </a:lnSpc>
            </a:pPr>
            <a:r>
              <a:rPr lang="en-US" sz="2400">
                <a:solidFill>
                  <a:schemeClr val="bg1"/>
                </a:solidFill>
                <a:latin typeface="Merriweather" pitchFamily="2" charset="77"/>
              </a:rPr>
              <a:t>What other issues are you passionate about?</a:t>
            </a:r>
          </a:p>
          <a:p>
            <a:pPr fontAlgn="base">
              <a:lnSpc>
                <a:spcPct val="150000"/>
              </a:lnSpc>
            </a:pPr>
            <a:r>
              <a:rPr lang="en-US" sz="2400">
                <a:solidFill>
                  <a:schemeClr val="bg1"/>
                </a:solidFill>
                <a:latin typeface="Merriweather" pitchFamily="2" charset="77"/>
              </a:rPr>
              <a:t>What issues impact your family and friends?</a:t>
            </a:r>
          </a:p>
          <a:p>
            <a:pPr fontAlgn="base">
              <a:lnSpc>
                <a:spcPct val="150000"/>
              </a:lnSpc>
            </a:pPr>
            <a:r>
              <a:rPr lang="en-US" sz="2400">
                <a:solidFill>
                  <a:schemeClr val="bg1"/>
                </a:solidFill>
                <a:latin typeface="Merriweather" pitchFamily="2" charset="77"/>
              </a:rPr>
              <a:t>What does your vision for a better future look like? </a:t>
            </a:r>
          </a:p>
        </p:txBody>
      </p:sp>
      <p:pic>
        <p:nvPicPr>
          <p:cNvPr id="6" name="Picture 5" descr="A picture containing person, sport&#10;&#10;Description automatically generated">
            <a:extLst>
              <a:ext uri="{FF2B5EF4-FFF2-40B4-BE49-F238E27FC236}">
                <a16:creationId xmlns:a16="http://schemas.microsoft.com/office/drawing/2014/main" id="{F256D487-1A07-8646-BADB-2BC8DACA0577}"/>
              </a:ext>
            </a:extLst>
          </p:cNvPr>
          <p:cNvPicPr>
            <a:picLocks noChangeAspect="1"/>
          </p:cNvPicPr>
          <p:nvPr/>
        </p:nvPicPr>
        <p:blipFill>
          <a:blip r:embed="rId3"/>
          <a:stretch>
            <a:fillRect/>
          </a:stretch>
        </p:blipFill>
        <p:spPr>
          <a:xfrm>
            <a:off x="383220" y="3072042"/>
            <a:ext cx="3785958" cy="3785958"/>
          </a:xfrm>
          <a:prstGeom prst="rect">
            <a:avLst/>
          </a:prstGeom>
        </p:spPr>
      </p:pic>
    </p:spTree>
    <p:extLst>
      <p:ext uri="{BB962C8B-B14F-4D97-AF65-F5344CB8AC3E}">
        <p14:creationId xmlns:p14="http://schemas.microsoft.com/office/powerpoint/2010/main" val="1013667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5BF4FE-8A02-4A4F-A5D2-E0864CED9B1E}"/>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46B10BB0-957C-7D49-B8FD-BB316482720C}"/>
              </a:ext>
            </a:extLst>
          </p:cNvPr>
          <p:cNvSpPr txBox="1">
            <a:spLocks/>
          </p:cNvSpPr>
          <p:nvPr/>
        </p:nvSpPr>
        <p:spPr>
          <a:xfrm>
            <a:off x="1726553" y="2899509"/>
            <a:ext cx="8738893" cy="197831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i="1">
                <a:solidFill>
                  <a:schemeClr val="bg1"/>
                </a:solidFill>
                <a:latin typeface="Montserrat SemiBold" pitchFamily="2" charset="77"/>
              </a:rPr>
              <a:t>How to Register to Vote</a:t>
            </a:r>
          </a:p>
        </p:txBody>
      </p:sp>
    </p:spTree>
    <p:extLst>
      <p:ext uri="{BB962C8B-B14F-4D97-AF65-F5344CB8AC3E}">
        <p14:creationId xmlns:p14="http://schemas.microsoft.com/office/powerpoint/2010/main" val="3889056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A949C6-98E5-E746-A2BC-4DAD428C3378}"/>
              </a:ext>
            </a:extLst>
          </p:cNvPr>
          <p:cNvSpPr/>
          <p:nvPr/>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60000"/>
                  <a:lumOff val="40000"/>
                </a:schemeClr>
              </a:solidFill>
            </a:endParaRPr>
          </a:p>
        </p:txBody>
      </p:sp>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279400" y="194997"/>
            <a:ext cx="10515600" cy="1325563"/>
          </a:xfrm>
        </p:spPr>
        <p:txBody>
          <a:bodyPr/>
          <a:lstStyle/>
          <a:p>
            <a:r>
              <a:rPr lang="en-US" b="1" i="1">
                <a:solidFill>
                  <a:schemeClr val="bg1"/>
                </a:solidFill>
                <a:latin typeface="Montserrat" pitchFamily="2" charset="77"/>
              </a:rPr>
              <a:t>Voter Registration Basics</a:t>
            </a:r>
            <a:endParaRPr lang="en-US" b="1" i="1">
              <a:solidFill>
                <a:schemeClr val="bg1"/>
              </a:solidFill>
              <a:latin typeface="Montserrat SemiBold" pitchFamily="2" charset="77"/>
            </a:endParaRPr>
          </a:p>
        </p:txBody>
      </p:sp>
      <p:sp>
        <p:nvSpPr>
          <p:cNvPr id="5" name="Content Placeholder 2">
            <a:extLst>
              <a:ext uri="{FF2B5EF4-FFF2-40B4-BE49-F238E27FC236}">
                <a16:creationId xmlns:a16="http://schemas.microsoft.com/office/drawing/2014/main" id="{25826479-AA6F-3F42-8BD7-B302C45DD110}"/>
              </a:ext>
            </a:extLst>
          </p:cNvPr>
          <p:cNvSpPr>
            <a:spLocks noGrp="1"/>
          </p:cNvSpPr>
          <p:nvPr>
            <p:ph idx="1"/>
          </p:nvPr>
        </p:nvSpPr>
        <p:spPr>
          <a:xfrm>
            <a:off x="914400" y="1618059"/>
            <a:ext cx="10728960" cy="5142442"/>
          </a:xfrm>
        </p:spPr>
        <p:txBody>
          <a:bodyPr numCol="1">
            <a:normAutofit/>
          </a:bodyPr>
          <a:lstStyle/>
          <a:p>
            <a:pPr marL="0" indent="0" fontAlgn="base">
              <a:lnSpc>
                <a:spcPct val="100000"/>
              </a:lnSpc>
              <a:buNone/>
            </a:pPr>
            <a:r>
              <a:rPr lang="en-US" sz="3200" b="1" i="1" dirty="0">
                <a:solidFill>
                  <a:schemeClr val="bg2"/>
                </a:solidFill>
                <a:latin typeface="Montserrat SemiBold" pitchFamily="2" charset="77"/>
              </a:rPr>
              <a:t>4 reasons why you need to register (or re-register) to vote.</a:t>
            </a:r>
          </a:p>
          <a:p>
            <a:pPr marL="0" indent="0" fontAlgn="base">
              <a:lnSpc>
                <a:spcPct val="150000"/>
              </a:lnSpc>
              <a:buNone/>
            </a:pPr>
            <a:r>
              <a:rPr lang="en-US" sz="2400" dirty="0">
                <a:solidFill>
                  <a:schemeClr val="bg1"/>
                </a:solidFill>
                <a:latin typeface="Merriweather" pitchFamily="2" charset="77"/>
              </a:rPr>
              <a:t>1. You have never registered before. </a:t>
            </a:r>
          </a:p>
          <a:p>
            <a:pPr marL="0" indent="0" fontAlgn="base">
              <a:lnSpc>
                <a:spcPct val="150000"/>
              </a:lnSpc>
              <a:buNone/>
            </a:pPr>
            <a:r>
              <a:rPr lang="en-US" sz="2400" dirty="0">
                <a:solidFill>
                  <a:schemeClr val="bg1"/>
                </a:solidFill>
                <a:latin typeface="Merriweather" pitchFamily="2" charset="77"/>
              </a:rPr>
              <a:t>2. You have moved. </a:t>
            </a:r>
          </a:p>
          <a:p>
            <a:pPr marL="0" indent="0" fontAlgn="base">
              <a:lnSpc>
                <a:spcPct val="150000"/>
              </a:lnSpc>
              <a:buNone/>
            </a:pPr>
            <a:r>
              <a:rPr lang="en-US" sz="2400" dirty="0">
                <a:solidFill>
                  <a:schemeClr val="bg1"/>
                </a:solidFill>
                <a:latin typeface="Merriweather" pitchFamily="2" charset="77"/>
              </a:rPr>
              <a:t>3. You’ve changed your name. </a:t>
            </a:r>
            <a:endParaRPr lang="en-US" sz="2400" dirty="0">
              <a:solidFill>
                <a:schemeClr val="bg2"/>
              </a:solidFill>
              <a:latin typeface="Merriweather" pitchFamily="2" charset="77"/>
            </a:endParaRPr>
          </a:p>
          <a:p>
            <a:pPr marL="0" indent="0" fontAlgn="base">
              <a:lnSpc>
                <a:spcPct val="150000"/>
              </a:lnSpc>
              <a:buNone/>
            </a:pPr>
            <a:r>
              <a:rPr lang="en-US" sz="2400" dirty="0">
                <a:solidFill>
                  <a:schemeClr val="bg1"/>
                </a:solidFill>
                <a:latin typeface="Merriweather" pitchFamily="2" charset="77"/>
              </a:rPr>
              <a:t>4. You’ve changed political parties.</a:t>
            </a:r>
            <a:r>
              <a:rPr lang="en-US" sz="2400" dirty="0">
                <a:solidFill>
                  <a:schemeClr val="bg2"/>
                </a:solidFill>
                <a:latin typeface="Merriweather" pitchFamily="2" charset="77"/>
              </a:rPr>
              <a:t> **</a:t>
            </a:r>
            <a:endParaRPr lang="en-US" sz="2400" dirty="0">
              <a:solidFill>
                <a:schemeClr val="bg1"/>
              </a:solidFill>
              <a:latin typeface="Merriweather" pitchFamily="2" charset="77"/>
            </a:endParaRPr>
          </a:p>
        </p:txBody>
      </p:sp>
    </p:spTree>
    <p:extLst>
      <p:ext uri="{BB962C8B-B14F-4D97-AF65-F5344CB8AC3E}">
        <p14:creationId xmlns:p14="http://schemas.microsoft.com/office/powerpoint/2010/main" val="205755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rgbClr val="000000"/>
      </a:dk1>
      <a:lt1>
        <a:srgbClr val="FFFFFF"/>
      </a:lt1>
      <a:dk2>
        <a:srgbClr val="231E20"/>
      </a:dk2>
      <a:lt2>
        <a:srgbClr val="00C2C5"/>
      </a:lt2>
      <a:accent1>
        <a:srgbClr val="191D4D"/>
      </a:accent1>
      <a:accent2>
        <a:srgbClr val="31185C"/>
      </a:accent2>
      <a:accent3>
        <a:srgbClr val="37389B"/>
      </a:accent3>
      <a:accent4>
        <a:srgbClr val="941C94"/>
      </a:accent4>
      <a:accent5>
        <a:srgbClr val="B876B7"/>
      </a:accent5>
      <a:accent6>
        <a:srgbClr val="DE006F"/>
      </a:accent6>
      <a:hlink>
        <a:srgbClr val="00C2C5"/>
      </a:hlink>
      <a:folHlink>
        <a:srgbClr val="FBAE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0B76AE37E0CC347B0AEA761F07B3BF9" ma:contentTypeVersion="18" ma:contentTypeDescription="Create a new document." ma:contentTypeScope="" ma:versionID="caccd50e0469af78429798c4372e5629">
  <xsd:schema xmlns:xsd="http://www.w3.org/2001/XMLSchema" xmlns:xs="http://www.w3.org/2001/XMLSchema" xmlns:p="http://schemas.microsoft.com/office/2006/metadata/properties" xmlns:ns1="http://schemas.microsoft.com/sharepoint/v3" xmlns:ns2="fdf79576-0700-4ba5-b43d-61d9983d733d" xmlns:ns3="83b16ef3-11cb-4d0b-b76b-8c334f41b01a" targetNamespace="http://schemas.microsoft.com/office/2006/metadata/properties" ma:root="true" ma:fieldsID="d499ce8ccc665b203379c8f2bdced2cc" ns1:_="" ns2:_="" ns3:_="">
    <xsd:import namespace="http://schemas.microsoft.com/sharepoint/v3"/>
    <xsd:import namespace="fdf79576-0700-4ba5-b43d-61d9983d733d"/>
    <xsd:import namespace="83b16ef3-11cb-4d0b-b76b-8c334f41b01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df79576-0700-4ba5-b43d-61d9983d73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3b16ef3-11cb-4d0b-b76b-8c334f41b01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FB9576C8-BF7B-4AB5-83CC-62BE856B3D78}">
  <ds:schemaRefs>
    <ds:schemaRef ds:uri="http://schemas.microsoft.com/sharepoint/v3/contenttype/forms"/>
  </ds:schemaRefs>
</ds:datastoreItem>
</file>

<file path=customXml/itemProps2.xml><?xml version="1.0" encoding="utf-8"?>
<ds:datastoreItem xmlns:ds="http://schemas.openxmlformats.org/officeDocument/2006/customXml" ds:itemID="{41589976-F925-48E9-8303-36EE1A9AC6C2}">
  <ds:schemaRefs>
    <ds:schemaRef ds:uri="83b16ef3-11cb-4d0b-b76b-8c334f41b01a"/>
    <ds:schemaRef ds:uri="fdf79576-0700-4ba5-b43d-61d9983d733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A1B0249-697F-41B6-8D95-DC8687A73ED7}">
  <ds:schemaRefs>
    <ds:schemaRef ds:uri="http://schemas.openxmlformats.org/package/2006/metadata/core-properties"/>
    <ds:schemaRef ds:uri="fdf79576-0700-4ba5-b43d-61d9983d733d"/>
    <ds:schemaRef ds:uri="http://purl.org/dc/elements/1.1/"/>
    <ds:schemaRef ds:uri="http://schemas.microsoft.com/office/2006/metadata/properties"/>
    <ds:schemaRef ds:uri="http://schemas.microsoft.com/sharepoint/v3"/>
    <ds:schemaRef ds:uri="http://purl.org/dc/terms/"/>
    <ds:schemaRef ds:uri="http://schemas.microsoft.com/office/infopath/2007/PartnerControls"/>
    <ds:schemaRef ds:uri="http://schemas.microsoft.com/office/2006/documentManagement/types"/>
    <ds:schemaRef ds:uri="83b16ef3-11cb-4d0b-b76b-8c334f41b01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1805</TotalTime>
  <Words>6747</Words>
  <Application>Microsoft Office PowerPoint</Application>
  <PresentationFormat>Widescreen</PresentationFormat>
  <Paragraphs>449</Paragraphs>
  <Slides>39</Slides>
  <Notes>39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39</vt:i4>
      </vt:variant>
    </vt:vector>
  </HeadingPairs>
  <TitlesOfParts>
    <vt:vector size="52" baseType="lpstr">
      <vt:lpstr>Arial</vt:lpstr>
      <vt:lpstr>Arial,Sans-Serif</vt:lpstr>
      <vt:lpstr>Calibri</vt:lpstr>
      <vt:lpstr>Calibri Light</vt:lpstr>
      <vt:lpstr>Georgia</vt:lpstr>
      <vt:lpstr>Lato</vt:lpstr>
      <vt:lpstr>Merriweather</vt:lpstr>
      <vt:lpstr>Merriweather Light</vt:lpstr>
      <vt:lpstr>Montserrat</vt:lpstr>
      <vt:lpstr>Montserrat SemiBold</vt:lpstr>
      <vt:lpstr>Raleway</vt:lpstr>
      <vt:lpstr>UCSMercury</vt:lpstr>
      <vt:lpstr>Office Theme</vt:lpstr>
      <vt:lpstr>Student Voter Registration and Mobilization</vt:lpstr>
      <vt:lpstr>What this training covers</vt:lpstr>
      <vt:lpstr>Customize Your Agenda</vt:lpstr>
      <vt:lpstr>Scientists and Democracy</vt:lpstr>
      <vt:lpstr>Voting Rates by Field of Study</vt:lpstr>
      <vt:lpstr>Democracy Needs Science</vt:lpstr>
      <vt:lpstr>You Are More Than Your Field of Study</vt:lpstr>
      <vt:lpstr>PowerPoint Presentation</vt:lpstr>
      <vt:lpstr>Voter Registration Basics</vt:lpstr>
      <vt:lpstr>Voter registration laws and deadlines vary from state to state</vt:lpstr>
      <vt:lpstr>Voter Registration FAQ</vt:lpstr>
      <vt:lpstr>Voter Registration in [YOUR STATE]</vt:lpstr>
      <vt:lpstr>Activity: Register to Vote or Check Your Registration</vt:lpstr>
      <vt:lpstr>STEM Is on the Ballot</vt:lpstr>
      <vt:lpstr>STEM Is On the Ballot</vt:lpstr>
      <vt:lpstr>PowerPoint Presentation</vt:lpstr>
      <vt:lpstr>What Works</vt:lpstr>
      <vt:lpstr>PowerPoint Presentation</vt:lpstr>
      <vt:lpstr>Make a plan to vote!</vt:lpstr>
      <vt:lpstr>Add in a Who-Are-You-Voting-For Plan</vt:lpstr>
      <vt:lpstr>PowerPoint Presentation</vt:lpstr>
      <vt:lpstr>PowerPoint Presentation</vt:lpstr>
      <vt:lpstr>PowerPoint Presentation</vt:lpstr>
      <vt:lpstr>PowerPoint Presentation</vt:lpstr>
      <vt:lpstr>PowerPoint Presentation</vt:lpstr>
      <vt:lpstr>Bring Democracy into the Classroom</vt:lpstr>
      <vt:lpstr>Engage in One-on-One Conversations</vt:lpstr>
      <vt:lpstr>PowerPoint Presentation</vt:lpstr>
      <vt:lpstr>Host a Voting Study Party</vt:lpstr>
      <vt:lpstr>Be a Poll Worker</vt:lpstr>
      <vt:lpstr>Write Letters to Encourage Turnout</vt:lpstr>
      <vt:lpstr>PowerPoint Presentation</vt:lpstr>
      <vt:lpstr>Voter Suppression and Disinformation</vt:lpstr>
      <vt:lpstr>What are the Consequences of Voter Suppression?</vt:lpstr>
      <vt:lpstr>Voter Suppression and Disinformation: What You Can Do About It</vt:lpstr>
      <vt:lpstr>Additional Resources</vt:lpstr>
      <vt:lpstr>Questions?</vt:lpstr>
      <vt:lpstr>Closing Activity: Reflect and Take Action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Varga</dc:creator>
  <cp:lastModifiedBy>Matt Heid</cp:lastModifiedBy>
  <cp:revision>4</cp:revision>
  <dcterms:created xsi:type="dcterms:W3CDTF">2023-07-21T15:02:55Z</dcterms:created>
  <dcterms:modified xsi:type="dcterms:W3CDTF">2023-09-19T18:23:08Z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0x010100F0B76AE37E0CC347B0AEA761F07B3BF9</vt:lpwstr>
  </property>
</Properties>
</file>